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9753600" cx="13004800"/>
  <p:notesSz cx="6858000" cy="9144000"/>
  <p:embeddedFontLst>
    <p:embeddedFont>
      <p:font typeface="Poppins"/>
      <p:regular r:id="rId27"/>
      <p:bold r:id="rId28"/>
      <p:italic r:id="rId29"/>
      <p:boldItalic r:id="rId30"/>
    </p:embeddedFont>
    <p:embeddedFont>
      <p:font typeface="Arial Narrow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9" roundtripDataSignature="AMtx7mgO6gIJo/sePlwG+6PQw8krFp6O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Poppins-bold.fntdata"/><Relationship Id="rId27" Type="http://schemas.openxmlformats.org/officeDocument/2006/relationships/font" Target="fonts/Poppi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oppi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rialNarrow-regular.fntdata"/><Relationship Id="rId30" Type="http://schemas.openxmlformats.org/officeDocument/2006/relationships/font" Target="fonts/Poppins-boldItalic.fntdata"/><Relationship Id="rId11" Type="http://schemas.openxmlformats.org/officeDocument/2006/relationships/slide" Target="slides/slide7.xml"/><Relationship Id="rId33" Type="http://schemas.openxmlformats.org/officeDocument/2006/relationships/font" Target="fonts/ArialNarrow-italic.fntdata"/><Relationship Id="rId10" Type="http://schemas.openxmlformats.org/officeDocument/2006/relationships/slide" Target="slides/slide6.xml"/><Relationship Id="rId32" Type="http://schemas.openxmlformats.org/officeDocument/2006/relationships/font" Target="fonts/ArialNarrow-bold.fntdata"/><Relationship Id="rId13" Type="http://schemas.openxmlformats.org/officeDocument/2006/relationships/slide" Target="slides/slide9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8.xml"/><Relationship Id="rId34" Type="http://schemas.openxmlformats.org/officeDocument/2006/relationships/font" Target="fonts/ArialNarrow-boldItalic.fntdata"/><Relationship Id="rId15" Type="http://schemas.openxmlformats.org/officeDocument/2006/relationships/slide" Target="slides/slide11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3.xml"/><Relationship Id="rId39" Type="http://customschemas.google.com/relationships/presentationmetadata" Target="metadata"/><Relationship Id="rId16" Type="http://schemas.openxmlformats.org/officeDocument/2006/relationships/slide" Target="slides/slide12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7370cd757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g157370cd757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Font typeface="Poppins"/>
              <a:buNone/>
              <a:defRPr sz="10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oppins"/>
              <a:buNone/>
              <a:defRPr sz="54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oppins"/>
              <a:buNone/>
              <a:defRPr sz="54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oppins"/>
              <a:buNone/>
              <a:defRPr sz="54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oppins"/>
              <a:buNone/>
              <a:defRPr sz="54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oppins"/>
              <a:buNone/>
              <a:defRPr sz="54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12" name="Google Shape;12;p25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9A958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/>
          <p:nvPr>
            <p:ph idx="2" type="pic"/>
          </p:nvPr>
        </p:nvSpPr>
        <p:spPr>
          <a:xfrm>
            <a:off x="6172200" y="2324087"/>
            <a:ext cx="5943600" cy="6568576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47" name="Google Shape;47;p34"/>
          <p:cNvSpPr txBox="1"/>
          <p:nvPr>
            <p:ph idx="1" type="body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1pPr>
            <a:lvl2pPr indent="-352425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2pPr>
            <a:lvl3pPr indent="-352425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3pPr>
            <a:lvl4pPr indent="-352425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4pPr>
            <a:lvl5pPr indent="-352425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34"/>
          <p:cNvSpPr txBox="1"/>
          <p:nvPr>
            <p:ph idx="3" type="body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5"/>
          <p:cNvSpPr txBox="1"/>
          <p:nvPr>
            <p:ph idx="1" type="body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/>
          <p:nvPr>
            <p:ph idx="2" type="pic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56" name="Google Shape;56;p36"/>
          <p:cNvSpPr/>
          <p:nvPr>
            <p:ph idx="3" type="pic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57" name="Google Shape;57;p36"/>
          <p:cNvSpPr/>
          <p:nvPr>
            <p:ph idx="4" type="pic"/>
          </p:nvPr>
        </p:nvSpPr>
        <p:spPr>
          <a:xfrm>
            <a:off x="897845" y="1079500"/>
            <a:ext cx="4978404" cy="77851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58" name="Google Shape;58;p36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2 up">
  <p:cSld name="Photo - 2 up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/>
          <p:nvPr>
            <p:ph idx="2" type="pic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61" name="Google Shape;61;p37"/>
          <p:cNvSpPr/>
          <p:nvPr>
            <p:ph idx="3" type="pic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62" name="Google Shape;62;p37"/>
          <p:cNvSpPr txBox="1"/>
          <p:nvPr>
            <p:ph idx="12" type="sldNum"/>
          </p:nvPr>
        </p:nvSpPr>
        <p:spPr>
          <a:xfrm>
            <a:off x="6335522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8"/>
          <p:cNvSpPr txBox="1"/>
          <p:nvPr>
            <p:ph idx="1" type="body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6254"/>
              </a:buClr>
              <a:buSzPts val="2600"/>
              <a:buFont typeface="Avenir"/>
              <a:buNone/>
              <a:defRPr i="1" sz="2600">
                <a:solidFill>
                  <a:srgbClr val="AC6254"/>
                </a:solidFill>
              </a:defRPr>
            </a:lvl1pPr>
            <a:lvl2pPr indent="-352425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6254"/>
              </a:buClr>
              <a:buSzPts val="1950"/>
              <a:buFont typeface="Avenir"/>
              <a:buChar char="•"/>
              <a:defRPr i="1" sz="2600">
                <a:solidFill>
                  <a:srgbClr val="AC6254"/>
                </a:solidFill>
              </a:defRPr>
            </a:lvl2pPr>
            <a:lvl3pPr indent="-352425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6254"/>
              </a:buClr>
              <a:buSzPts val="1950"/>
              <a:buFont typeface="Avenir"/>
              <a:buChar char="•"/>
              <a:defRPr i="1" sz="2600">
                <a:solidFill>
                  <a:srgbClr val="AC6254"/>
                </a:solidFill>
              </a:defRPr>
            </a:lvl3pPr>
            <a:lvl4pPr indent="-352425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6254"/>
              </a:buClr>
              <a:buSzPts val="1950"/>
              <a:buFont typeface="Avenir"/>
              <a:buChar char="•"/>
              <a:defRPr i="1" sz="2600">
                <a:solidFill>
                  <a:srgbClr val="AC6254"/>
                </a:solidFill>
              </a:defRPr>
            </a:lvl4pPr>
            <a:lvl5pPr indent="-352425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6254"/>
              </a:buClr>
              <a:buSzPts val="1950"/>
              <a:buFont typeface="Avenir"/>
              <a:buChar char="•"/>
              <a:defRPr i="1" sz="2600">
                <a:solidFill>
                  <a:srgbClr val="AC6254"/>
                </a:solidFill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65" name="Google Shape;65;p38"/>
          <p:cNvSpPr txBox="1"/>
          <p:nvPr>
            <p:ph idx="2" type="body"/>
          </p:nvPr>
        </p:nvSpPr>
        <p:spPr>
          <a:xfrm>
            <a:off x="673100" y="5317837"/>
            <a:ext cx="11658600" cy="105756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3" type="body"/>
          </p:nvPr>
        </p:nvSpPr>
        <p:spPr>
          <a:xfrm>
            <a:off x="6113657" y="7061200"/>
            <a:ext cx="779546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4" type="body"/>
          </p:nvPr>
        </p:nvSpPr>
        <p:spPr>
          <a:xfrm>
            <a:off x="6113657" y="2565400"/>
            <a:ext cx="779546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/>
          <p:nvPr>
            <p:ph idx="2" type="pic"/>
          </p:nvPr>
        </p:nvSpPr>
        <p:spPr>
          <a:xfrm>
            <a:off x="-5649" y="0"/>
            <a:ext cx="13004808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9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Alt">
  <p:cSld name="Blank Al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/>
          <p:nvPr>
            <p:ph idx="2" type="pic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17" name="Google Shape;17;p27"/>
          <p:cNvSpPr txBox="1"/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Poppins"/>
              <a:buNone/>
              <a:defRPr sz="7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" type="body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"/>
              <a:buNone/>
              <a:defRPr sz="40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"/>
              <a:buNone/>
              <a:defRPr sz="40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"/>
              <a:buNone/>
              <a:defRPr sz="40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"/>
              <a:buNone/>
              <a:defRPr sz="40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oppins"/>
              <a:buNone/>
              <a:defRPr sz="4000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9A958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 Alt">
  <p:cSld name="Photo - Horizontal Al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/>
          <p:nvPr>
            <p:ph idx="2" type="pic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22" name="Google Shape;22;p28"/>
          <p:cNvSpPr txBox="1"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" type="body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Font typeface="Poppins"/>
              <a:buNone/>
              <a:defRPr sz="10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9A958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 Alt">
  <p:cSld name="Title - Center Al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0400"/>
              <a:buFont typeface="Poppins"/>
              <a:buNone/>
              <a:defRPr sz="10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/>
          <p:nvPr>
            <p:ph idx="2" type="pic"/>
          </p:nvPr>
        </p:nvSpPr>
        <p:spPr>
          <a:xfrm>
            <a:off x="6191617" y="1082886"/>
            <a:ext cx="5880104" cy="774700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sp>
      <p:sp>
        <p:nvSpPr>
          <p:cNvPr id="33" name="Google Shape;33;p31"/>
          <p:cNvSpPr txBox="1"/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7400"/>
              <a:buFont typeface="Poppins"/>
              <a:buNone/>
              <a:defRPr sz="7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" type="body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sz="4000" cap="none"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sz="4000" cap="none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sz="4000" cap="none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sz="4000" cap="none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sz="4000" cap="none">
                <a:latin typeface="Poppins"/>
                <a:ea typeface="Poppins"/>
                <a:cs typeface="Poppins"/>
                <a:sym typeface="Poppins"/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/>
          <p:nvPr>
            <p:ph idx="1" type="body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1pPr>
            <a:lvl2pPr indent="-352425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2pPr>
            <a:lvl3pPr indent="-352425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3pPr>
            <a:lvl4pPr indent="-352425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4pPr>
            <a:lvl5pPr indent="-352425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2" type="sldNum"/>
          </p:nvPr>
        </p:nvSpPr>
        <p:spPr>
          <a:xfrm>
            <a:off x="6338817" y="9234279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idx="1" type="body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600"/>
              <a:buFont typeface="Poppins"/>
              <a:buNone/>
              <a:defRPr sz="2600" cap="none">
                <a:latin typeface="Poppins"/>
                <a:ea typeface="Poppins"/>
                <a:cs typeface="Poppins"/>
                <a:sym typeface="Poppins"/>
              </a:defRPr>
            </a:lvl1pPr>
            <a:lvl2pPr indent="-352425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2pPr>
            <a:lvl3pPr indent="-352425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3pPr>
            <a:lvl4pPr indent="-352425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4pPr>
            <a:lvl5pPr indent="-352425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950"/>
              <a:buFont typeface="Poppins"/>
              <a:buChar char="•"/>
              <a:defRPr sz="2600" cap="none">
                <a:latin typeface="Poppins"/>
                <a:ea typeface="Poppins"/>
                <a:cs typeface="Poppins"/>
                <a:sym typeface="Poppins"/>
              </a:defRPr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2" type="body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idx="1" type="body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61950" lvl="3" marL="18288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61950" lvl="4" marL="22860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61950" lvl="5" marL="27432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61950" lvl="6" marL="32004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61950" lvl="7" marL="36576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61950" lvl="8" marL="4114800" marR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ts val="2100"/>
              <a:buFont typeface="Avenir"/>
              <a:buChar char="•"/>
              <a:defRPr b="0" i="0" sz="2800" u="none" cap="none" strike="noStrike">
                <a:solidFill>
                  <a:srgbClr val="5B5854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4000"/>
              <a:buFont typeface="Poppins"/>
              <a:buNone/>
              <a:defRPr b="0" i="0" sz="40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6338817" y="9235548"/>
            <a:ext cx="327168" cy="337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ts val="1400"/>
              <a:buFont typeface="Poppins"/>
              <a:buNone/>
              <a:defRPr b="0" i="0" sz="1400" u="none" cap="none" strike="noStrike">
                <a:solidFill>
                  <a:srgbClr val="9A958E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37.jpg"/><Relationship Id="rId5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g"/><Relationship Id="rId4" Type="http://schemas.openxmlformats.org/officeDocument/2006/relationships/image" Target="../media/image39.jpg"/><Relationship Id="rId5" Type="http://schemas.openxmlformats.org/officeDocument/2006/relationships/hyperlink" Target="mailto:info@BurlingameNetwork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hyperlink" Target="https://www.youtube.com/watch?v=0ICH9X7Lg0w" TargetMode="External"/><Relationship Id="rId5" Type="http://schemas.openxmlformats.org/officeDocument/2006/relationships/hyperlink" Target="https://www.youtube.com/watch?v=0ICH9X7Lg0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/>
          <p:nvPr/>
        </p:nvSpPr>
        <p:spPr>
          <a:xfrm>
            <a:off x="3728850" y="1338675"/>
            <a:ext cx="8840100" cy="6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rgbClr val="072B5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100"/>
              <a:buFont typeface="Arial"/>
              <a:buNone/>
            </a:pPr>
            <a:r>
              <a:rPr b="1" i="0" lang="en-US" sz="26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Burlingame’s </a:t>
            </a:r>
            <a:r>
              <a:rPr b="1" lang="en-US" sz="2600">
                <a:solidFill>
                  <a:srgbClr val="072B5B"/>
                </a:solidFill>
              </a:rPr>
              <a:t>Citywide</a:t>
            </a:r>
            <a:endParaRPr b="1" i="0" sz="2600" u="none" cap="none" strike="noStrike">
              <a:solidFill>
                <a:srgbClr val="072B5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100"/>
              <a:buFont typeface="Arial"/>
              <a:buNone/>
            </a:pPr>
            <a:r>
              <a:t/>
            </a:r>
            <a:endParaRPr b="1" sz="3100">
              <a:solidFill>
                <a:srgbClr val="072B5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Disaster </a:t>
            </a:r>
            <a:r>
              <a:rPr b="1" lang="en-US" sz="6000">
                <a:solidFill>
                  <a:srgbClr val="072B5B"/>
                </a:solidFill>
              </a:rPr>
              <a:t>Response</a:t>
            </a:r>
            <a:r>
              <a:rPr b="1" i="0" lang="en-US" sz="60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 Drill</a:t>
            </a:r>
            <a:endParaRPr b="0" i="0" sz="5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5400"/>
              <a:buFont typeface="Arial"/>
              <a:buNone/>
            </a:pPr>
            <a:r>
              <a:t/>
            </a:r>
            <a:endParaRPr b="0" i="0" sz="5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5400"/>
              <a:buFont typeface="Arial"/>
              <a:buNone/>
            </a:pPr>
            <a:r>
              <a:rPr b="1" i="0" lang="en-US" sz="7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Walk-Through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072B5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                  </a:t>
            </a:r>
            <a:r>
              <a:rPr b="1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Drill Date: Saturday, October </a:t>
            </a:r>
            <a:r>
              <a:rPr b="1" lang="en-US" sz="2400">
                <a:solidFill>
                  <a:srgbClr val="072B5B"/>
                </a:solidFill>
              </a:rPr>
              <a:t>8</a:t>
            </a:r>
            <a:r>
              <a:rPr b="1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, 202</a:t>
            </a:r>
            <a:r>
              <a:rPr b="1" lang="en-US" sz="2400">
                <a:solidFill>
                  <a:srgbClr val="072B5B"/>
                </a:solidFill>
              </a:rPr>
              <a:t>2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NN Logo.jpg" id="79" name="Google Shape;7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595" y="2469400"/>
            <a:ext cx="3162864" cy="3162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C1D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/>
        </p:nvSpPr>
        <p:spPr>
          <a:xfrm>
            <a:off x="3575325" y="545436"/>
            <a:ext cx="4507972" cy="558126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Drill Kits – Team Roles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743065" y="1493942"/>
            <a:ext cx="11518670" cy="45722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" name="Google Shape;156;p11"/>
          <p:cNvSpPr txBox="1"/>
          <p:nvPr/>
        </p:nvSpPr>
        <p:spPr>
          <a:xfrm>
            <a:off x="743063" y="1940476"/>
            <a:ext cx="11518672" cy="6457892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Drill uses a 4-team approach to organize for emergency response.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Kit materials are team-coded by color.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*		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4160187" y="4006115"/>
            <a:ext cx="2046198" cy="956043"/>
          </a:xfrm>
          <a:prstGeom prst="rect">
            <a:avLst/>
          </a:prstGeom>
          <a:solidFill>
            <a:srgbClr val="F54940"/>
          </a:solidFill>
          <a:ln cap="flat" cmpd="sng" w="50800">
            <a:solidFill>
              <a:srgbClr val="70362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Poppins"/>
                <a:ea typeface="Poppins"/>
                <a:cs typeface="Poppins"/>
                <a:sym typeface="Poppins"/>
              </a:rPr>
              <a:t>Safety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6701346" y="3998776"/>
            <a:ext cx="1993278" cy="962393"/>
          </a:xfrm>
          <a:prstGeom prst="rect">
            <a:avLst/>
          </a:prstGeom>
          <a:solidFill>
            <a:srgbClr val="1ED424"/>
          </a:solidFill>
          <a:ln cap="flat" cmpd="sng" w="57150">
            <a:solidFill>
              <a:srgbClr val="0E71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Poppins"/>
                <a:ea typeface="Poppins"/>
                <a:cs typeface="Poppins"/>
                <a:sym typeface="Poppins"/>
              </a:rPr>
              <a:t>Wellbeing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9189586" y="3998776"/>
            <a:ext cx="1869801" cy="962392"/>
          </a:xfrm>
          <a:prstGeom prst="rect">
            <a:avLst/>
          </a:prstGeom>
          <a:solidFill>
            <a:srgbClr val="408BF0"/>
          </a:solidFill>
          <a:ln cap="flat" cmpd="sng" w="57150">
            <a:solidFill>
              <a:srgbClr val="0000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Poppins"/>
                <a:ea typeface="Poppins"/>
                <a:cs typeface="Poppins"/>
                <a:sym typeface="Poppins"/>
              </a:rPr>
              <a:t>First Aid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1335095" y="3799740"/>
            <a:ext cx="2240230" cy="1368793"/>
          </a:xfrm>
          <a:prstGeom prst="rect">
            <a:avLst/>
          </a:prstGeom>
          <a:solidFill>
            <a:srgbClr val="F4FFC2"/>
          </a:solidFill>
          <a:ln cap="flat" cmpd="sng" w="57150">
            <a:solidFill>
              <a:srgbClr val="7D7D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Poppins"/>
                <a:ea typeface="Poppins"/>
                <a:cs typeface="Poppins"/>
                <a:sym typeface="Poppins"/>
              </a:rPr>
              <a:t>Incident Command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Poppins"/>
                <a:ea typeface="Poppins"/>
                <a:cs typeface="Poppins"/>
                <a:sym typeface="Poppins"/>
              </a:rPr>
              <a:t>(IC)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10-01 at 7.19.32 PM.png" id="165" name="Google Shape;1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3548" y="1911044"/>
            <a:ext cx="9214047" cy="7101193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pic>
        <p:nvPicPr>
          <p:cNvPr descr="Drill - Comms Network Chart 8-2018.jpeg" id="166" name="Google Shape;166;p12"/>
          <p:cNvPicPr preferRelativeResize="0"/>
          <p:nvPr/>
        </p:nvPicPr>
        <p:blipFill rotWithShape="1">
          <a:blip r:embed="rId4">
            <a:alphaModFix/>
          </a:blip>
          <a:srcRect b="20369" l="3204" r="3202" t="3204"/>
          <a:stretch/>
        </p:blipFill>
        <p:spPr>
          <a:xfrm>
            <a:off x="535172" y="1594771"/>
            <a:ext cx="12144714" cy="769429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/>
        </p:nvSpPr>
        <p:spPr>
          <a:xfrm>
            <a:off x="176394" y="-2"/>
            <a:ext cx="12700521" cy="1357229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8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Tracking with FEMA’s general emergency framework </a:t>
            </a:r>
            <a:endParaRPr b="0" i="0" sz="28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         This Communications Network Chart </a:t>
            </a:r>
            <a:r>
              <a:rPr b="0" i="0" lang="en-US" sz="24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(in </a:t>
            </a:r>
            <a:r>
              <a:rPr b="0" i="1" lang="en-US" sz="24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Drill Kit</a:t>
            </a:r>
            <a:r>
              <a:rPr b="0" i="0" lang="en-US" sz="24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) is helpful to post.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         Each Block (NCP) will assign a lead for each key Block role (in color)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/>
          <p:nvPr/>
        </p:nvSpPr>
        <p:spPr>
          <a:xfrm>
            <a:off x="265633" y="190049"/>
            <a:ext cx="12543622" cy="2030299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b="0" i="0" lang="en-US" sz="32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Please Identify your Incident Commander (IC) in advance</a:t>
            </a:r>
            <a:endParaRPr b="0" i="0" sz="32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7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Identifying the Communications Lead in advance is also helpful, to attend the Comms Workshop</a:t>
            </a:r>
            <a:endParaRPr b="0" i="0" sz="7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You may ID other Team Leads in advance or ask for volunteers as participants arrive. </a:t>
            </a:r>
            <a:endParaRPr b="0" i="0" sz="7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526946" y="1993373"/>
            <a:ext cx="11950907" cy="45722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13"/>
          <p:cNvSpPr txBox="1"/>
          <p:nvPr/>
        </p:nvSpPr>
        <p:spPr>
          <a:xfrm>
            <a:off x="265635" y="2290634"/>
            <a:ext cx="4242876" cy="3370307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AA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A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AA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AA"/>
                </a:solidFill>
                <a:latin typeface="Arial"/>
                <a:ea typeface="Arial"/>
                <a:cs typeface="Arial"/>
                <a:sym typeface="Arial"/>
              </a:rPr>
              <a:t>Neighborhood Command Post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AA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AA"/>
                </a:solidFill>
                <a:latin typeface="Arial"/>
                <a:ea typeface="Arial"/>
                <a:cs typeface="Arial"/>
                <a:sym typeface="Arial"/>
              </a:rPr>
              <a:t>NCP </a:t>
            </a:r>
            <a:r>
              <a:rPr b="0" i="0" lang="en-US" sz="2000" u="none" cap="none" strike="noStrike">
                <a:solidFill>
                  <a:srgbClr val="0000A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-US" sz="2100" u="none" cap="none" strike="noStrike">
                <a:solidFill>
                  <a:srgbClr val="0000AA"/>
                </a:solidFill>
                <a:latin typeface="Arial"/>
                <a:ea typeface="Arial"/>
                <a:cs typeface="Arial"/>
                <a:sym typeface="Arial"/>
              </a:rPr>
              <a:t>your block)</a:t>
            </a:r>
            <a:endParaRPr b="0" i="0" sz="2100" u="none" cap="none" strike="noStrike">
              <a:solidFill>
                <a:srgbClr val="2E2C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100"/>
              <a:buFont typeface="Poppins"/>
              <a:buNone/>
            </a:pPr>
            <a:r>
              <a:t/>
            </a:r>
            <a:endParaRPr b="0" i="0" sz="2100" u="none" cap="none" strike="noStrike">
              <a:solidFill>
                <a:srgbClr val="2E2C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100"/>
              <a:buFont typeface="Poppins"/>
              <a:buNone/>
            </a:pPr>
            <a:r>
              <a:t/>
            </a:r>
            <a:endParaRPr b="0" i="0" sz="2100" u="none" cap="none" strike="noStrike">
              <a:solidFill>
                <a:srgbClr val="2E2C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100"/>
              <a:buFont typeface="Poppins"/>
              <a:buNone/>
            </a:pPr>
            <a:r>
              <a:t/>
            </a:r>
            <a:endParaRPr b="0" i="0" sz="2100" u="none" cap="none" strike="noStrike">
              <a:solidFill>
                <a:srgbClr val="2E2C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100"/>
              <a:buFont typeface="Poppins"/>
              <a:buNone/>
            </a:pPr>
            <a:r>
              <a:t/>
            </a:r>
            <a:endParaRPr b="0" i="0" sz="2100" u="none" cap="none" strike="noStrike">
              <a:solidFill>
                <a:srgbClr val="2E2C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100"/>
              <a:buFont typeface="Poppins"/>
              <a:buNone/>
            </a:pPr>
            <a:r>
              <a:t/>
            </a:r>
            <a:endParaRPr b="0" i="0" sz="2100" u="none" cap="none" strike="noStrike">
              <a:solidFill>
                <a:srgbClr val="2E2C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75" name="Google Shape;175;p13"/>
          <p:cNvGrpSpPr/>
          <p:nvPr/>
        </p:nvGrpSpPr>
        <p:grpSpPr>
          <a:xfrm>
            <a:off x="4642737" y="2363439"/>
            <a:ext cx="3637455" cy="1471023"/>
            <a:chOff x="0" y="0"/>
            <a:chExt cx="3637453" cy="1471022"/>
          </a:xfrm>
        </p:grpSpPr>
        <p:sp>
          <p:nvSpPr>
            <p:cNvPr id="176" name="Google Shape;176;p13"/>
            <p:cNvSpPr/>
            <p:nvPr/>
          </p:nvSpPr>
          <p:spPr>
            <a:xfrm>
              <a:off x="64103" y="0"/>
              <a:ext cx="3573350" cy="1471022"/>
            </a:xfrm>
            <a:prstGeom prst="rect">
              <a:avLst/>
            </a:prstGeom>
            <a:solidFill>
              <a:srgbClr val="FFFEB3"/>
            </a:solidFill>
            <a:ln cap="flat" cmpd="sng" w="19050">
              <a:solidFill>
                <a:srgbClr val="5454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2B5B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13"/>
            <p:cNvSpPr txBox="1"/>
            <p:nvPr/>
          </p:nvSpPr>
          <p:spPr>
            <a:xfrm>
              <a:off x="0" y="150819"/>
              <a:ext cx="3573349" cy="1226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4550" lIns="54550" spcFirstLastPara="1" rIns="54550" wrap="square" tIns="545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Incident Command</a:t>
              </a:r>
              <a:b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0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</a:t>
              </a:r>
              <a: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IC</a:t>
              </a:r>
              <a:r>
                <a:rPr b="0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2C2A"/>
                </a:buClr>
                <a:buSzPts val="1800"/>
                <a:buFont typeface="Helvetica Neue"/>
                <a:buNone/>
              </a:pP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Responsible for the overall leadership of your block Base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13"/>
          <p:cNvGrpSpPr/>
          <p:nvPr/>
        </p:nvGrpSpPr>
        <p:grpSpPr>
          <a:xfrm>
            <a:off x="9205749" y="3982119"/>
            <a:ext cx="2310794" cy="2903152"/>
            <a:chOff x="0" y="0"/>
            <a:chExt cx="2310792" cy="2903150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74279"/>
              <a:ext cx="2310792" cy="2754591"/>
            </a:xfrm>
            <a:prstGeom prst="rect">
              <a:avLst/>
            </a:prstGeom>
            <a:solidFill>
              <a:srgbClr val="F4FFC2"/>
            </a:solidFill>
            <a:ln cap="flat" cmpd="sng" w="19050">
              <a:solidFill>
                <a:srgbClr val="5266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5854"/>
                </a:buClr>
                <a:buSzPts val="1800"/>
                <a:buFont typeface="Helvetica Neue"/>
                <a:buNone/>
              </a:pPr>
              <a:r>
                <a:t/>
              </a:r>
              <a:endParaRPr b="1" i="0" sz="1800" u="none" cap="none" strike="noStrike">
                <a:solidFill>
                  <a:srgbClr val="5B585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0" name="Google Shape;180;p13"/>
            <p:cNvSpPr txBox="1"/>
            <p:nvPr/>
          </p:nvSpPr>
          <p:spPr>
            <a:xfrm>
              <a:off x="64099" y="0"/>
              <a:ext cx="2182592" cy="2903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4550" lIns="54550" spcFirstLastPara="1" rIns="54550" wrap="square" tIns="545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5854"/>
                </a:buClr>
                <a:buSzPts val="1800"/>
                <a:buFont typeface="Helvetica Neue"/>
                <a:buNone/>
              </a:pPr>
              <a:r>
                <a:t/>
              </a:r>
              <a:endParaRPr b="1" i="0" sz="1800" u="none" cap="none" strike="noStrike">
                <a:solidFill>
                  <a:srgbClr val="5B585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Communications</a:t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2C2A"/>
                </a:buClr>
                <a:buSzPts val="1800"/>
                <a:buFont typeface="Helvetica Neue"/>
                <a:buNone/>
              </a:pP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Responsible for receiving, dispatching and documenting radio/walkie-talkie communications to and from the neighborhood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181;p13"/>
          <p:cNvGrpSpPr/>
          <p:nvPr/>
        </p:nvGrpSpPr>
        <p:grpSpPr>
          <a:xfrm>
            <a:off x="6682229" y="4003708"/>
            <a:ext cx="2341991" cy="3461953"/>
            <a:chOff x="-1" y="-1"/>
            <a:chExt cx="2341990" cy="3461951"/>
          </a:xfrm>
        </p:grpSpPr>
        <p:sp>
          <p:nvSpPr>
            <p:cNvPr id="182" name="Google Shape;182;p13"/>
            <p:cNvSpPr/>
            <p:nvPr/>
          </p:nvSpPr>
          <p:spPr>
            <a:xfrm>
              <a:off x="-1" y="32183"/>
              <a:ext cx="2341990" cy="3354268"/>
            </a:xfrm>
            <a:prstGeom prst="rect">
              <a:avLst/>
            </a:prstGeom>
            <a:solidFill>
              <a:srgbClr val="F4FFC2"/>
            </a:solidFill>
            <a:ln cap="flat" cmpd="sng" w="19050">
              <a:solidFill>
                <a:srgbClr val="5266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2B5B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p13"/>
            <p:cNvSpPr txBox="1"/>
            <p:nvPr/>
          </p:nvSpPr>
          <p:spPr>
            <a:xfrm>
              <a:off x="70517" y="-1"/>
              <a:ext cx="2225823" cy="3461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4550" lIns="54550" spcFirstLastPara="1" rIns="54550" wrap="square" tIns="545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Scribe</a:t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2C2A"/>
                </a:buClr>
                <a:buSzPts val="1800"/>
                <a:buFont typeface="Helvetica Neue"/>
                <a:buNone/>
              </a:pP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Responsible for signing in volunteers, collecting incident report forms, and logging incident actions/updates on the Incident Status Board.  Works closely with Incident Commander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184;p13"/>
          <p:cNvGrpSpPr/>
          <p:nvPr/>
        </p:nvGrpSpPr>
        <p:grpSpPr>
          <a:xfrm>
            <a:off x="4427826" y="4057281"/>
            <a:ext cx="1803951" cy="3311488"/>
            <a:chOff x="-1" y="-1"/>
            <a:chExt cx="1803950" cy="3311487"/>
          </a:xfrm>
        </p:grpSpPr>
        <p:sp>
          <p:nvSpPr>
            <p:cNvPr id="185" name="Google Shape;185;p13"/>
            <p:cNvSpPr/>
            <p:nvPr/>
          </p:nvSpPr>
          <p:spPr>
            <a:xfrm>
              <a:off x="-1" y="-1"/>
              <a:ext cx="1803950" cy="3311487"/>
            </a:xfrm>
            <a:prstGeom prst="rect">
              <a:avLst/>
            </a:prstGeom>
            <a:solidFill>
              <a:srgbClr val="9FC5F8"/>
            </a:solidFill>
            <a:ln cap="flat" cmpd="sng" w="19050">
              <a:solidFill>
                <a:srgbClr val="5266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2B5B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6" name="Google Shape;186;p13"/>
            <p:cNvSpPr txBox="1"/>
            <p:nvPr/>
          </p:nvSpPr>
          <p:spPr>
            <a:xfrm>
              <a:off x="57689" y="41695"/>
              <a:ext cx="1675743" cy="31825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4550" lIns="54550" spcFirstLastPara="1" rIns="54550" wrap="square" tIns="545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First Aid Team Lead</a:t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2C2A"/>
                </a:buClr>
                <a:buSzPts val="1800"/>
                <a:buFont typeface="Helvetica Neue"/>
                <a:buNone/>
              </a:pP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Responsible for establishing a First Aid station, gathering medical supplies and providing basic first aid/comfort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187;p13"/>
          <p:cNvGrpSpPr/>
          <p:nvPr/>
        </p:nvGrpSpPr>
        <p:grpSpPr>
          <a:xfrm>
            <a:off x="2413435" y="3832146"/>
            <a:ext cx="1849446" cy="2685311"/>
            <a:chOff x="0" y="0"/>
            <a:chExt cx="1849445" cy="2685309"/>
          </a:xfrm>
        </p:grpSpPr>
        <p:sp>
          <p:nvSpPr>
            <p:cNvPr id="188" name="Google Shape;188;p13"/>
            <p:cNvSpPr/>
            <p:nvPr/>
          </p:nvSpPr>
          <p:spPr>
            <a:xfrm>
              <a:off x="0" y="235984"/>
              <a:ext cx="1849445" cy="2449325"/>
            </a:xfrm>
            <a:prstGeom prst="rect">
              <a:avLst/>
            </a:prstGeom>
            <a:solidFill>
              <a:srgbClr val="BFEFC0"/>
            </a:solidFill>
            <a:ln cap="flat" cmpd="sng" w="19050">
              <a:solidFill>
                <a:srgbClr val="5266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t/>
              </a:r>
              <a:endParaRPr b="1" i="0" sz="1800" u="none" cap="none" strike="noStrike">
                <a:solidFill>
                  <a:srgbClr val="00009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13"/>
            <p:cNvSpPr txBox="1"/>
            <p:nvPr/>
          </p:nvSpPr>
          <p:spPr>
            <a:xfrm>
              <a:off x="30720" y="0"/>
              <a:ext cx="1721100" cy="26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4550" lIns="54550" spcFirstLastPara="1" rIns="54550" wrap="square" tIns="545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t/>
              </a:r>
              <a:endParaRPr b="1" i="0" sz="1800" u="none" cap="none" strike="noStrike">
                <a:solidFill>
                  <a:srgbClr val="00009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Wellbeing Team Lead</a:t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2C2A"/>
                </a:buClr>
                <a:buSzPts val="1800"/>
                <a:buFont typeface="Helvetica Neue"/>
                <a:buNone/>
              </a:pP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Responsible for conducting a </a:t>
              </a:r>
              <a:r>
                <a:rPr i="0" lang="en-US" sz="1800" u="none" cap="none" strike="noStrike">
                  <a:solidFill>
                    <a:srgbClr val="2E2C2A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house-by-house</a:t>
              </a: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check on the </a:t>
              </a:r>
              <a:r>
                <a:rPr b="1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welfare of neighbors</a:t>
              </a:r>
              <a:endParaRPr b="1" i="0" sz="1400" u="none" cap="none" strike="noStrike">
                <a:solidFill>
                  <a:srgbClr val="000000"/>
                </a:solidFill>
              </a:endParaRPr>
            </a:p>
          </p:txBody>
        </p:sp>
      </p:grpSp>
      <p:grpSp>
        <p:nvGrpSpPr>
          <p:cNvPr id="190" name="Google Shape;190;p13"/>
          <p:cNvGrpSpPr/>
          <p:nvPr/>
        </p:nvGrpSpPr>
        <p:grpSpPr>
          <a:xfrm>
            <a:off x="381992" y="3993248"/>
            <a:ext cx="1799248" cy="2603702"/>
            <a:chOff x="-2" y="11200"/>
            <a:chExt cx="1799246" cy="2603700"/>
          </a:xfrm>
        </p:grpSpPr>
        <p:sp>
          <p:nvSpPr>
            <p:cNvPr id="191" name="Google Shape;191;p13"/>
            <p:cNvSpPr/>
            <p:nvPr/>
          </p:nvSpPr>
          <p:spPr>
            <a:xfrm>
              <a:off x="-2" y="87206"/>
              <a:ext cx="1799246" cy="2449346"/>
            </a:xfrm>
            <a:prstGeom prst="rect">
              <a:avLst/>
            </a:prstGeom>
            <a:solidFill>
              <a:srgbClr val="D5596C"/>
            </a:solidFill>
            <a:ln cap="flat" cmpd="sng" w="19050">
              <a:solidFill>
                <a:srgbClr val="5266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2B5B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Google Shape;192;p13"/>
            <p:cNvSpPr txBox="1"/>
            <p:nvPr/>
          </p:nvSpPr>
          <p:spPr>
            <a:xfrm>
              <a:off x="64125" y="11200"/>
              <a:ext cx="1671000" cy="26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4550" lIns="54550" spcFirstLastPara="1" rIns="54550" wrap="square" tIns="545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0"/>
                </a:buClr>
                <a:buSzPts val="1800"/>
                <a:buFont typeface="Helvetica Neue"/>
                <a:buNone/>
              </a:pPr>
              <a:r>
                <a:rPr b="1" i="0" lang="en-US" sz="1800" u="none" cap="none" strike="noStrike">
                  <a:solidFill>
                    <a:srgbClr val="00009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Safety Team Lead</a:t>
              </a:r>
              <a:endParaRPr b="0" i="0" sz="2400" u="none" cap="none" strike="noStrike">
                <a:solidFill>
                  <a:srgbClr val="072B5B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2C2A"/>
                </a:buClr>
                <a:buSzPts val="1800"/>
                <a:buFont typeface="Helvetica Neue"/>
                <a:buNone/>
              </a:pP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Responsible </a:t>
              </a:r>
              <a:r>
                <a:rPr lang="en-US" sz="1800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 </a:t>
              </a: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identify</a:t>
              </a:r>
              <a:r>
                <a:rPr lang="en-US" sz="1800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ing </a:t>
              </a: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 responding to  </a:t>
              </a:r>
              <a:r>
                <a:rPr b="1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physical hazards</a:t>
              </a:r>
              <a:r>
                <a:rPr b="0" i="0" lang="en-US" sz="1800" u="none" cap="none" strike="noStrike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(fire, gas, damage</a:t>
              </a:r>
              <a:r>
                <a:rPr lang="en-US" sz="1800">
                  <a:solidFill>
                    <a:srgbClr val="2E2C2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13"/>
          <p:cNvSpPr txBox="1"/>
          <p:nvPr/>
        </p:nvSpPr>
        <p:spPr>
          <a:xfrm>
            <a:off x="2074566" y="7916260"/>
            <a:ext cx="8855666" cy="765480"/>
          </a:xfrm>
          <a:prstGeom prst="rect">
            <a:avLst/>
          </a:prstGeom>
          <a:solidFill>
            <a:srgbClr val="F6F8F3"/>
          </a:solidFill>
          <a:ln cap="flat" cmpd="sng" w="12700">
            <a:solidFill>
              <a:srgbClr val="44423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23F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44423F"/>
                </a:solidFill>
                <a:latin typeface="Arial"/>
                <a:ea typeface="Arial"/>
                <a:cs typeface="Arial"/>
                <a:sym typeface="Arial"/>
              </a:rPr>
              <a:t>Blocks will setup an Incident Command station, also called an NCP. This station is your block’s base and is comprised of six key roles.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/>
        </p:nvSpPr>
        <p:spPr>
          <a:xfrm>
            <a:off x="480821" y="1778811"/>
            <a:ext cx="5472300" cy="4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600"/>
              <a:buFont typeface="Arial"/>
              <a:buNone/>
            </a:pPr>
            <a:r>
              <a:rPr b="0" i="0" lang="en-US" sz="25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We are happy to have CERTs participate in the BNN Exercise!</a:t>
            </a:r>
            <a:endParaRPr b="0" i="0" sz="52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53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600"/>
              <a:buFont typeface="Arial"/>
              <a:buNone/>
            </a:pPr>
            <a:r>
              <a:rPr b="0" i="0" lang="en-US" sz="25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CERTs are volunteer residents with Fire Department training.</a:t>
            </a:r>
            <a:endParaRPr b="0" i="0" sz="52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53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600"/>
              <a:buFont typeface="Arial"/>
              <a:buNone/>
            </a:pPr>
            <a:r>
              <a:rPr b="0" i="0" lang="en-US" sz="25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If you have any CERT participants in your drill, they may be good Team Leads for your block.</a:t>
            </a:r>
            <a:endParaRPr b="0" i="0" sz="52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14"/>
          <p:cNvSpPr txBox="1"/>
          <p:nvPr/>
        </p:nvSpPr>
        <p:spPr>
          <a:xfrm>
            <a:off x="3980591" y="321577"/>
            <a:ext cx="4782216" cy="842511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Burlingame CERTs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Community Emergency Response Teams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617386" y="1436819"/>
            <a:ext cx="11906592" cy="62381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14"/>
          <p:cNvSpPr txBox="1"/>
          <p:nvPr/>
        </p:nvSpPr>
        <p:spPr>
          <a:xfrm>
            <a:off x="-2646142" y="2915945"/>
            <a:ext cx="301230" cy="914321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5300"/>
              <a:buFont typeface="Helvetica Neue"/>
              <a:buNone/>
            </a:pPr>
            <a:r>
              <a:rPr b="0" i="0" lang="en-US" sz="5300" u="none" cap="none" strike="noStrike">
                <a:solidFill>
                  <a:srgbClr val="002B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_6665-small.jpg" id="202" name="Google Shape;20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3063" y="2113163"/>
            <a:ext cx="2957508" cy="2193855"/>
          </a:xfrm>
          <a:prstGeom prst="rect">
            <a:avLst/>
          </a:prstGeom>
          <a:noFill/>
          <a:ln cap="flat" cmpd="sng" w="25400">
            <a:solidFill>
              <a:srgbClr val="5F5F5F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Screen Shot 2018-08-04 at 8.59.51 PM.png" id="203" name="Google Shape;20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1699" y="1985647"/>
            <a:ext cx="3176930" cy="2274250"/>
          </a:xfrm>
          <a:prstGeom prst="rect">
            <a:avLst/>
          </a:prstGeom>
          <a:noFill/>
          <a:ln cap="flat" cmpd="sng" w="25400">
            <a:solidFill>
              <a:srgbClr val="5F5F5F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Screen Shot 2018-08-04 at 8.58.06 PM.png" id="204" name="Google Shape;20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07752" y="4649008"/>
            <a:ext cx="3116226" cy="2208523"/>
          </a:xfrm>
          <a:prstGeom prst="rect">
            <a:avLst/>
          </a:prstGeom>
          <a:noFill/>
          <a:ln cap="flat" cmpd="sng" w="25400">
            <a:solidFill>
              <a:srgbClr val="5F5F5F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Picture 1" id="205" name="Google Shape;20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41596" y="4707730"/>
            <a:ext cx="2402862" cy="1377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 txBox="1"/>
          <p:nvPr/>
        </p:nvSpPr>
        <p:spPr>
          <a:xfrm>
            <a:off x="732242" y="316521"/>
            <a:ext cx="12272560" cy="966187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Select Your Incident Scenarios       </a:t>
            </a:r>
            <a:endParaRPr b="0" i="0" sz="31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+ New </a:t>
            </a:r>
            <a:r>
              <a:rPr b="0" i="1" lang="en-US" sz="28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Critical </a:t>
            </a:r>
            <a:r>
              <a:rPr b="0" i="0" lang="en-US" sz="28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Scenarios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7-10-01 at 8.47.15 PM.png" id="211" name="Google Shape;2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257" y="1688893"/>
            <a:ext cx="4340639" cy="2473587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sp>
        <p:nvSpPr>
          <p:cNvPr id="212" name="Google Shape;212;p15"/>
          <p:cNvSpPr txBox="1"/>
          <p:nvPr/>
        </p:nvSpPr>
        <p:spPr>
          <a:xfrm>
            <a:off x="1371297" y="5325828"/>
            <a:ext cx="11211468" cy="496287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5466465" y="1741515"/>
            <a:ext cx="6406800" cy="30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A set of Incident Scenario pages + flags are in your </a:t>
            </a:r>
            <a:r>
              <a:rPr b="0" i="1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Drill Kit 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box</a:t>
            </a:r>
            <a:r>
              <a:rPr b="0" i="1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Char char="➢"/>
            </a:pPr>
            <a:r>
              <a:rPr lang="en-US" sz="2400">
                <a:solidFill>
                  <a:srgbClr val="072B5B"/>
                </a:solidFill>
              </a:rPr>
              <a:t>In advance, c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hoose </a:t>
            </a:r>
            <a:r>
              <a:rPr lang="en-US" sz="2400">
                <a:solidFill>
                  <a:srgbClr val="072B5B"/>
                </a:solidFill>
              </a:rPr>
              <a:t>8-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10 scenarios you like.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Char char="➢"/>
            </a:pP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Then, on the morning of the drill, plant them on various front lawns on your block.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325503" y="1442632"/>
            <a:ext cx="12256398" cy="45720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542254" y="4535868"/>
            <a:ext cx="11879700" cy="3704400"/>
          </a:xfrm>
          <a:prstGeom prst="rect">
            <a:avLst/>
          </a:prstGeom>
          <a:noFill/>
          <a:ln cap="flat" cmpd="sng" w="9525">
            <a:solidFill>
              <a:srgbClr val="5B585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rPr lang="en-US" sz="2400" u="sng">
                <a:solidFill>
                  <a:srgbClr val="072B5B"/>
                </a:solidFill>
              </a:rPr>
              <a:t>To promote a full-group discussion</a:t>
            </a:r>
            <a:r>
              <a:rPr lang="en-US" sz="2400">
                <a:solidFill>
                  <a:srgbClr val="072B5B"/>
                </a:solidFill>
              </a:rPr>
              <a:t>:</a:t>
            </a:r>
            <a:endParaRPr b="0" i="0" sz="1400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72B5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Two </a:t>
            </a:r>
            <a:r>
              <a:rPr b="0" i="1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Critical 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Incident Scenarios are added to the Kit, however, they are not for planting.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The IC will set these two aside to use for a full group discussion at the IC base with all participants, later in the drill.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The IC or Scribe will announce these two </a:t>
            </a:r>
            <a:r>
              <a:rPr b="0" i="1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Critical S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cenarios and invite group brainstorming for response ideas. (</a:t>
            </a:r>
            <a:r>
              <a:rPr b="0" i="1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If needed, discussion prompts are on the back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72B5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00"/>
              <a:buFont typeface="Arial"/>
              <a:buNone/>
            </a:pPr>
            <a:r>
              <a:rPr b="0" lang="en-US" sz="2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Note</a:t>
            </a:r>
            <a:r>
              <a:rPr b="0" i="0" lang="en-US" sz="2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: These </a:t>
            </a:r>
            <a:r>
              <a:rPr b="0" i="1" lang="en-US" sz="2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Critical </a:t>
            </a:r>
            <a:r>
              <a:rPr b="0" i="0" lang="en-US" sz="2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scenarios were added because input from prior drills requested more opportunity for conversation among all participants.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10-01 at 8.34.34 PM.png" id="220" name="Google Shape;22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547" y="1422777"/>
            <a:ext cx="11023704" cy="8096306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sp>
        <p:nvSpPr>
          <p:cNvPr id="221" name="Google Shape;221;p16"/>
          <p:cNvSpPr txBox="1"/>
          <p:nvPr/>
        </p:nvSpPr>
        <p:spPr>
          <a:xfrm>
            <a:off x="9463282" y="1835079"/>
            <a:ext cx="2407123" cy="1562021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CCP =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NCP = </a:t>
            </a:r>
            <a:r>
              <a:rPr b="1" i="0" lang="en-US" sz="2000" u="none" cap="none" strike="noStrike">
                <a:solidFill>
                  <a:srgbClr val="072B5B"/>
                </a:solidFill>
                <a:latin typeface="Arial Narrow"/>
                <a:ea typeface="Arial Narrow"/>
                <a:cs typeface="Arial Narrow"/>
                <a:sym typeface="Arial Narrow"/>
              </a:rPr>
              <a:t>Your Blo</a:t>
            </a:r>
            <a:r>
              <a:rPr b="1" i="0" lang="en-US" sz="20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EOC =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8-09-07 at 1.56.10 PM.png" id="222" name="Google Shape;22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2440" y="1700532"/>
            <a:ext cx="609604" cy="630541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Screen Shot 2018-09-07 at 1.57.02 PM.png" id="223" name="Google Shape;22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440" y="2978168"/>
            <a:ext cx="602417" cy="6218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224" name="Google Shape;224;p16"/>
          <p:cNvSpPr txBox="1"/>
          <p:nvPr/>
        </p:nvSpPr>
        <p:spPr>
          <a:xfrm>
            <a:off x="229312" y="-1"/>
            <a:ext cx="12929838" cy="1315381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A3D81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A3D8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Communications:  How to escalate </a:t>
            </a:r>
            <a:r>
              <a:rPr b="0" i="0" lang="en-US" sz="3000" u="sng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critical</a:t>
            </a:r>
            <a:r>
              <a:rPr b="0" i="0" lang="en-US" sz="3000" u="none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 incidents for help!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A3D8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991D28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991D28"/>
                </a:solidFill>
                <a:latin typeface="Arial"/>
                <a:ea typeface="Arial"/>
                <a:cs typeface="Arial"/>
                <a:sym typeface="Arial"/>
              </a:rPr>
              <a:t>Only a few incidents are critical to life or property, requiring radio calls for outside help.</a:t>
            </a:r>
            <a:r>
              <a:rPr b="0" i="0" lang="en-US" sz="2400" u="none" cap="none" strike="noStrike">
                <a:solidFill>
                  <a:srgbClr val="991D2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/>
          <p:nvPr/>
        </p:nvSpPr>
        <p:spPr>
          <a:xfrm>
            <a:off x="723225" y="1727186"/>
            <a:ext cx="11951100" cy="71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80"/>
              <a:buFont typeface="Arial"/>
              <a:buChar char="▪"/>
            </a:pPr>
            <a:r>
              <a:rPr b="1" i="0" lang="en-US" sz="3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2-watt FRS radios provided by BNN, or Ham radios</a:t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80"/>
              <a:buFont typeface="Arial"/>
              <a:buChar char="▪"/>
            </a:pPr>
            <a:r>
              <a:rPr b="1" i="0" lang="en-US" sz="3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Call or Text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9497" lvl="0" marL="30949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240"/>
              <a:buChar char="▪"/>
            </a:pPr>
            <a:r>
              <a:rPr i="0" lang="en-US" sz="2800" u="none" cap="none" strike="noStrike">
                <a:solidFill>
                  <a:srgbClr val="072B5B"/>
                </a:solidFill>
              </a:rPr>
              <a:t>(if cell towers work and mobile #s are known)</a:t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80"/>
              <a:buFont typeface="Arial"/>
              <a:buChar char="▪"/>
            </a:pPr>
            <a:r>
              <a:rPr b="1" i="0" lang="en-US" sz="3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Runners to CCP  </a:t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480"/>
              <a:buFont typeface="Arial"/>
              <a:buChar char="▪"/>
            </a:pPr>
            <a:r>
              <a:rPr b="1" i="0" lang="en-US" sz="31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Zello App if you have this set up already</a:t>
            </a:r>
            <a:endParaRPr b="0" i="1" sz="28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p17"/>
          <p:cNvSpPr txBox="1"/>
          <p:nvPr/>
        </p:nvSpPr>
        <p:spPr>
          <a:xfrm>
            <a:off x="257963" y="292096"/>
            <a:ext cx="11955282" cy="1153364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Communication Options for Blocks during the Drill</a:t>
            </a:r>
            <a:endParaRPr b="0" i="0" sz="7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991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3759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7"/>
          <p:cNvSpPr/>
          <p:nvPr/>
        </p:nvSpPr>
        <p:spPr>
          <a:xfrm>
            <a:off x="723225" y="1242837"/>
            <a:ext cx="11490019" cy="45722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asted-image.tiff" id="232" name="Google Shape;2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9585" y="7938447"/>
            <a:ext cx="945634" cy="945634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pic>
        <p:nvPicPr>
          <p:cNvPr descr="pasted-image.tiff" id="233" name="Google Shape;23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7882" y="3981803"/>
            <a:ext cx="681695" cy="1276099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pic>
        <p:nvPicPr>
          <p:cNvPr descr="Screen Shot 2018-09-07 at 2.00.37 PM.png" id="234" name="Google Shape;23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42561" y="1727183"/>
            <a:ext cx="678842" cy="107475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90500" rotWithShape="0" dir="5400000" dist="8455">
              <a:srgbClr val="000000"/>
            </a:outerShdw>
          </a:effectLst>
        </p:spPr>
      </p:pic>
      <p:pic>
        <p:nvPicPr>
          <p:cNvPr descr="Picture 10" id="235" name="Google Shape;23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1500" y="5947004"/>
            <a:ext cx="958074" cy="801435"/>
          </a:xfrm>
          <a:prstGeom prst="rect">
            <a:avLst/>
          </a:prstGeom>
          <a:noFill/>
          <a:ln cap="flat" cmpd="sng" w="28575">
            <a:solidFill>
              <a:srgbClr val="08080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pasted-image.tiff" id="236" name="Google Shape;23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78572" y="7657076"/>
            <a:ext cx="681695" cy="1276099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/>
          <p:nvPr/>
        </p:nvSpPr>
        <p:spPr>
          <a:xfrm>
            <a:off x="402891" y="-42770"/>
            <a:ext cx="12156102" cy="1237065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Communications Routing</a:t>
            </a:r>
            <a:endParaRPr b="0" i="0" sz="7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NCP</a:t>
            </a:r>
            <a:r>
              <a:rPr b="0" i="0" lang="en-US" sz="28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0" lang="en-US" sz="2800" u="none" cap="none" strike="noStrike">
                <a:solidFill>
                  <a:srgbClr val="EFF5CE"/>
                </a:solidFill>
                <a:latin typeface="Arial"/>
                <a:ea typeface="Arial"/>
                <a:cs typeface="Arial"/>
                <a:sym typeface="Arial"/>
              </a:rPr>
              <a:t>&lt; &gt;   </a:t>
            </a:r>
            <a:r>
              <a:rPr b="0" i="0" lang="en-US" sz="28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Hams at CCP   </a:t>
            </a:r>
            <a:r>
              <a:rPr b="1" i="0" lang="en-US" sz="2800" u="none" cap="none" strike="noStrike">
                <a:solidFill>
                  <a:srgbClr val="EFF5CE"/>
                </a:solidFill>
                <a:latin typeface="Arial"/>
                <a:ea typeface="Arial"/>
                <a:cs typeface="Arial"/>
                <a:sym typeface="Arial"/>
              </a:rPr>
              <a:t>&lt; &gt;   </a:t>
            </a:r>
            <a:r>
              <a:rPr b="0" i="0" lang="en-US" sz="28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Hams at EOC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620716" y="1386782"/>
            <a:ext cx="11938273" cy="45722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402892" y="1895443"/>
            <a:ext cx="10057500" cy="62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rPr>
              <a:t>NCP Communication Lead </a:t>
            </a:r>
            <a:r>
              <a:rPr i="0" lang="en-US" sz="2500" u="none" cap="none" strike="noStrike">
                <a:solidFill>
                  <a:srgbClr val="0000AA"/>
                </a:solidFill>
              </a:rPr>
              <a:t>(Neighborhood Command Post</a:t>
            </a:r>
            <a:r>
              <a:rPr lang="en-US" sz="2500">
                <a:solidFill>
                  <a:srgbClr val="0000AA"/>
                </a:solidFill>
              </a:rPr>
              <a:t>- </a:t>
            </a:r>
            <a:r>
              <a:rPr i="0" lang="en-US" sz="2500" u="none" cap="none" strike="noStrike">
                <a:solidFill>
                  <a:srgbClr val="0000AA"/>
                </a:solidFill>
              </a:rPr>
              <a:t>blocks)</a:t>
            </a:r>
            <a:endParaRPr b="0" i="0" sz="7000" u="none" cap="none" strike="noStrike">
              <a:solidFill>
                <a:srgbClr val="0000A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Block Comms Leads radio critical incidents to Hams at CCP (school) via: </a:t>
            </a:r>
            <a:endParaRPr b="0" i="0" sz="70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	- </a:t>
            </a:r>
            <a:r>
              <a:rPr lang="en-US" sz="2500">
                <a:solidFill>
                  <a:srgbClr val="072B5B"/>
                </a:solidFill>
              </a:rPr>
              <a:t>a</a:t>
            </a: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ssigned radio channel</a:t>
            </a:r>
            <a:endParaRPr b="0" i="0" sz="70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500">
                <a:solidFill>
                  <a:srgbClr val="072B5B"/>
                </a:solidFill>
              </a:rPr>
              <a:t>- </a:t>
            </a: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endParaRPr sz="2500">
              <a:solidFill>
                <a:srgbClr val="072B5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072B5B"/>
                </a:solidFill>
              </a:rPr>
              <a:t> 	- </a:t>
            </a: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runner </a:t>
            </a:r>
            <a:endParaRPr b="0" i="0" sz="70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D81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  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7CA3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0A3D8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Hams posted at</a:t>
            </a:r>
            <a:r>
              <a:rPr b="1" lang="en-US" sz="2500">
                <a:solidFill>
                  <a:srgbClr val="2E2C2A"/>
                </a:solidFill>
              </a:rPr>
              <a:t> C</a:t>
            </a:r>
            <a:r>
              <a:rPr b="1" i="0" lang="en-US" sz="2500" u="none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CP </a:t>
            </a:r>
            <a:r>
              <a:rPr i="0" lang="en-US" sz="2500" u="none" cap="none" strike="noStrike">
                <a:solidFill>
                  <a:srgbClr val="0000AA"/>
                </a:solidFill>
              </a:rPr>
              <a:t>(Community Command Post - schools)</a:t>
            </a:r>
            <a:endParaRPr b="0" i="0" sz="7000" u="none" cap="none" strike="noStrike">
              <a:solidFill>
                <a:srgbClr val="0000A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Hams at CCP relay communications to / from the EOC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72B5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500" u="none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70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Hams at EOC </a:t>
            </a:r>
            <a:r>
              <a:rPr i="0" lang="en-US" sz="2500" u="none" cap="none" strike="noStrike">
                <a:solidFill>
                  <a:srgbClr val="0000AA"/>
                </a:solidFill>
              </a:rPr>
              <a:t>(Emergency Operations Center</a:t>
            </a:r>
            <a:r>
              <a:rPr lang="en-US" sz="2500">
                <a:solidFill>
                  <a:srgbClr val="0000AA"/>
                </a:solidFill>
              </a:rPr>
              <a:t> - CCFD/Rollins Road</a:t>
            </a:r>
            <a:endParaRPr b="0" i="0" sz="7000" u="none" cap="none" strike="noStrike">
              <a:solidFill>
                <a:srgbClr val="0000A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EOC prioritizes incidents</a:t>
            </a:r>
            <a:r>
              <a:rPr lang="en-US" sz="2500">
                <a:solidFill>
                  <a:srgbClr val="072B5B"/>
                </a:solidFill>
              </a:rPr>
              <a:t>, </a:t>
            </a: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and dispatches first responders as able</a:t>
            </a:r>
            <a:endParaRPr b="0" i="0" sz="70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EOC may also dispatch updates, alerts, evacuation orders.</a:t>
            </a:r>
            <a:endParaRPr b="0" i="0" sz="70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191" id="244" name="Google Shape;2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4573" y="2369801"/>
            <a:ext cx="2504419" cy="1761454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pic>
        <p:nvPicPr>
          <p:cNvPr descr="20171223_102940_HDR.jpg" id="245" name="Google Shape;24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1507" y="4505021"/>
            <a:ext cx="2275516" cy="1271382"/>
          </a:xfrm>
          <a:prstGeom prst="rect">
            <a:avLst/>
          </a:prstGeom>
          <a:noFill/>
          <a:ln cap="flat" cmpd="sng" w="28575">
            <a:solidFill>
              <a:srgbClr val="F3F7F5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90500" rotWithShape="0" dir="3600000" dist="25400">
              <a:srgbClr val="000000"/>
            </a:outerShdw>
          </a:effectLst>
        </p:spPr>
      </p:pic>
      <p:pic>
        <p:nvPicPr>
          <p:cNvPr descr="Picture 206" id="246" name="Google Shape;24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2666" y="6263720"/>
            <a:ext cx="2186330" cy="1543523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C1D2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 txBox="1"/>
          <p:nvPr/>
        </p:nvSpPr>
        <p:spPr>
          <a:xfrm>
            <a:off x="480822" y="235968"/>
            <a:ext cx="118668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Drill Set-up</a:t>
            </a:r>
            <a:endParaRPr b="0" i="0" sz="5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72B5B"/>
                </a:solidFill>
              </a:rPr>
              <a:t>Morning</a:t>
            </a:r>
            <a:r>
              <a:rPr b="0" i="0" lang="en-US" sz="32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 of the Exercise:  8</a:t>
            </a:r>
            <a:r>
              <a:rPr lang="en-US" sz="3200">
                <a:solidFill>
                  <a:srgbClr val="072B5B"/>
                </a:solidFill>
              </a:rPr>
              <a:t> - 9 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9"/>
          <p:cNvSpPr/>
          <p:nvPr/>
        </p:nvSpPr>
        <p:spPr>
          <a:xfrm>
            <a:off x="480821" y="1502351"/>
            <a:ext cx="12043159" cy="134794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19"/>
          <p:cNvSpPr txBox="1"/>
          <p:nvPr/>
        </p:nvSpPr>
        <p:spPr>
          <a:xfrm>
            <a:off x="480822" y="1892491"/>
            <a:ext cx="11483100" cy="4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 Plant Scenario flags on random front lawns on your block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Set up your NCP: table, chair, drill kit materials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 Tape up charts and set out any display tools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 Name tags, Sign-in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ontero_Leslie-McQuaide-logs-incidents_John-McQ…rhood-leads..jpg" id="254" name="Google Shape;2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1295" y="4098182"/>
            <a:ext cx="3206487" cy="2205692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"/>
          <p:cNvSpPr txBox="1"/>
          <p:nvPr/>
        </p:nvSpPr>
        <p:spPr>
          <a:xfrm>
            <a:off x="2142370" y="342833"/>
            <a:ext cx="8720059" cy="558125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Neighborhood Command Post (NCP) Examples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237742" y="1033272"/>
            <a:ext cx="12539959" cy="45720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icture 2" id="261" name="Google Shape;26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426" y="1578807"/>
            <a:ext cx="5332344" cy="4815073"/>
          </a:xfrm>
          <a:prstGeom prst="rect">
            <a:avLst/>
          </a:prstGeom>
          <a:noFill/>
          <a:ln cap="flat" cmpd="sng" w="254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Picture 4" id="262" name="Google Shape;26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687177" y="811820"/>
            <a:ext cx="5354521" cy="6826524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3" name="Google Shape;263;p20"/>
          <p:cNvSpPr txBox="1"/>
          <p:nvPr/>
        </p:nvSpPr>
        <p:spPr>
          <a:xfrm>
            <a:off x="1085375" y="7232450"/>
            <a:ext cx="10915200" cy="1026300"/>
          </a:xfrm>
          <a:prstGeom prst="rect">
            <a:avLst/>
          </a:prstGeom>
          <a:solidFill>
            <a:srgbClr val="F3F3F3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lang="en-US" sz="2400">
                <a:solidFill>
                  <a:srgbClr val="072B5B"/>
                </a:solidFill>
              </a:rPr>
              <a:t> 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Fire, Police, City official visits are available per Department schedules that day.</a:t>
            </a:r>
            <a:endParaRPr sz="2400">
              <a:solidFill>
                <a:srgbClr val="072B5B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lang="en-US" sz="2400">
                <a:solidFill>
                  <a:srgbClr val="072B5B"/>
                </a:solidFill>
              </a:rPr>
              <a:t> To add your block to their visit list, email </a:t>
            </a:r>
            <a:r>
              <a:rPr lang="en-US" sz="2400" u="sng">
                <a:solidFill>
                  <a:schemeClr val="hlink"/>
                </a:solidFill>
                <a:hlinkClick r:id="rId5"/>
              </a:rPr>
              <a:t>info@BurlingameNetwork.org</a:t>
            </a:r>
            <a:r>
              <a:rPr lang="en-US" sz="2400">
                <a:solidFill>
                  <a:srgbClr val="072B5B"/>
                </a:solidFill>
              </a:rPr>
              <a:t> </a:t>
            </a:r>
            <a:endParaRPr sz="2400">
              <a:solidFill>
                <a:srgbClr val="072B5B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C1D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/>
        </p:nvSpPr>
        <p:spPr>
          <a:xfrm>
            <a:off x="4921448" y="235986"/>
            <a:ext cx="24324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480821" y="954053"/>
            <a:ext cx="11682600" cy="45600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2279650" y="1439050"/>
            <a:ext cx="8672100" cy="5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 Exercise Overview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Drill Kit-in-a-Box and Caches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571" lvl="0" marL="513971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 Setting up Your Drill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1571" lvl="0" marL="513971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 Communications Overview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 </a:t>
            </a:r>
            <a:r>
              <a:rPr lang="en-US" sz="2800"/>
              <a:t>Mock Drill Video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6. 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 &amp;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5C3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0835C3"/>
                </a:solidFill>
                <a:latin typeface="Arial"/>
                <a:ea typeface="Arial"/>
                <a:cs typeface="Arial"/>
                <a:sym typeface="Arial"/>
              </a:rPr>
              <a:t>Reminder – please have at least one block representative join:  </a:t>
            </a:r>
            <a:endParaRPr b="0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5C3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0835C3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BA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BA"/>
                </a:solidFill>
                <a:latin typeface="Arial"/>
                <a:ea typeface="Arial"/>
                <a:cs typeface="Arial"/>
                <a:sym typeface="Arial"/>
              </a:rPr>
              <a:t>Communications Workshop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BA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BA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2800">
                <a:solidFill>
                  <a:srgbClr val="0000BA"/>
                </a:solidFill>
              </a:rPr>
              <a:t>Thursday</a:t>
            </a:r>
            <a:r>
              <a:rPr b="0" i="0" lang="en-US" sz="2800" u="none" cap="none" strike="noStrike">
                <a:solidFill>
                  <a:srgbClr val="0000BA"/>
                </a:solidFill>
                <a:latin typeface="Arial"/>
                <a:ea typeface="Arial"/>
                <a:cs typeface="Arial"/>
                <a:sym typeface="Arial"/>
              </a:rPr>
              <a:t> September 29</a:t>
            </a:r>
            <a:r>
              <a:rPr b="0" baseline="30000" i="0" lang="en-US" sz="2800" u="none" cap="none" strike="noStrike">
                <a:solidFill>
                  <a:srgbClr val="0000BA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2800" u="none" cap="none" strike="noStrike">
                <a:solidFill>
                  <a:srgbClr val="0000B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>
                <a:solidFill>
                  <a:srgbClr val="0000BA"/>
                </a:solidFill>
              </a:rPr>
              <a:t>Z</a:t>
            </a:r>
            <a:r>
              <a:rPr lang="en-US" sz="2800">
                <a:solidFill>
                  <a:srgbClr val="0000BA"/>
                </a:solidFill>
              </a:rPr>
              <a:t>oom,</a:t>
            </a:r>
            <a:r>
              <a:rPr b="0" i="0" lang="en-US" sz="2800" u="none" cap="none" strike="noStrike">
                <a:solidFill>
                  <a:srgbClr val="0000BA"/>
                </a:solidFill>
                <a:latin typeface="Arial"/>
                <a:ea typeface="Arial"/>
                <a:cs typeface="Arial"/>
                <a:sym typeface="Arial"/>
              </a:rPr>
              <a:t> 7-8 pm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"/>
          <p:cNvSpPr txBox="1"/>
          <p:nvPr/>
        </p:nvSpPr>
        <p:spPr>
          <a:xfrm>
            <a:off x="374201" y="1398755"/>
            <a:ext cx="12256500" cy="53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2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As neighbors arrive: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8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Welcome participants, sign-in &amp; name tags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8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Identify Team Leads, give them their </a:t>
            </a:r>
            <a:r>
              <a:rPr b="0" i="1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Team Description </a:t>
            </a: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cards to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8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SMC Alert text - this will be sent to announc</a:t>
            </a:r>
            <a:r>
              <a:rPr lang="en-US" sz="2800">
                <a:solidFill>
                  <a:srgbClr val="002B7A"/>
                </a:solidFill>
              </a:rPr>
              <a:t>e </a:t>
            </a: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the drill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8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Begin drill: Read aloud the </a:t>
            </a:r>
            <a:r>
              <a:rPr b="1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 font ‘script’ from </a:t>
            </a:r>
            <a:r>
              <a:rPr b="0" i="1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Drill Instructions pg.3-5 </a:t>
            </a:r>
            <a:endParaRPr b="0" i="1" sz="24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B7A"/>
              </a:buClr>
              <a:buSzPts val="28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002B7A"/>
                </a:solidFill>
                <a:latin typeface="Arial"/>
                <a:ea typeface="Arial"/>
                <a:cs typeface="Arial"/>
                <a:sym typeface="Arial"/>
              </a:rPr>
              <a:t>Dispatch Teams to sweep for flagged scenarios and fill out report forms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1"/>
          <p:cNvSpPr txBox="1"/>
          <p:nvPr/>
        </p:nvSpPr>
        <p:spPr>
          <a:xfrm>
            <a:off x="736994" y="520906"/>
            <a:ext cx="11530811" cy="966187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Let the Exercise Begin!  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9:00 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1"/>
          <p:cNvSpPr/>
          <p:nvPr/>
        </p:nvSpPr>
        <p:spPr>
          <a:xfrm>
            <a:off x="374205" y="1694739"/>
            <a:ext cx="12256393" cy="60909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/>
          <p:nvPr/>
        </p:nvSpPr>
        <p:spPr>
          <a:xfrm>
            <a:off x="4503978" y="242665"/>
            <a:ext cx="38160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36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The Drill Begins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2"/>
          <p:cNvSpPr/>
          <p:nvPr/>
        </p:nvSpPr>
        <p:spPr>
          <a:xfrm>
            <a:off x="390393" y="1170682"/>
            <a:ext cx="12043159" cy="152142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1298448" y="1635305"/>
            <a:ext cx="10812300" cy="4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To begin the drill:</a:t>
            </a:r>
            <a:endParaRPr b="0" i="0" sz="2600" u="none" cap="none" strike="noStrike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Arial"/>
              <a:buNone/>
            </a:pPr>
            <a:r>
              <a:rPr b="0" i="0" lang="en-US" sz="25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Use the </a:t>
            </a:r>
            <a:r>
              <a:rPr b="1" i="0" lang="en-US" sz="2500" u="none" cap="none" strike="noStrike">
                <a:solidFill>
                  <a:srgbClr val="000090"/>
                </a:solidFill>
              </a:rPr>
              <a:t>script (bold)</a:t>
            </a:r>
            <a:r>
              <a:rPr b="0" i="0" lang="en-US" sz="25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in your Drill Kit Instructions</a:t>
            </a:r>
            <a:r>
              <a:rPr lang="en-US" sz="2500">
                <a:solidFill>
                  <a:srgbClr val="000090"/>
                </a:solidFill>
              </a:rPr>
              <a:t>.</a:t>
            </a:r>
            <a:endParaRPr b="0" i="0" sz="2500" u="none" cap="none" strike="noStrike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600"/>
              <a:buFont typeface="Arial"/>
              <a:buNone/>
            </a:pPr>
            <a:r>
              <a:rPr b="0" i="0" lang="en-US" sz="25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Your block’s Incident Commander will </a:t>
            </a:r>
            <a:r>
              <a:rPr lang="en-US" sz="2500">
                <a:solidFill>
                  <a:srgbClr val="000090"/>
                </a:solidFill>
              </a:rPr>
              <a:t>read</a:t>
            </a:r>
            <a:r>
              <a:rPr b="0" i="0" lang="en-US" sz="25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i="0" lang="en-US" sz="2500" u="none" cap="none" strike="noStrike">
                <a:solidFill>
                  <a:srgbClr val="000090"/>
                </a:solidFill>
              </a:rPr>
              <a:t>script</a:t>
            </a:r>
            <a:r>
              <a:rPr b="0" i="0" lang="en-US" sz="25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to begin the exercise. </a:t>
            </a:r>
            <a:endParaRPr b="0" i="0" sz="33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Poppins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None/>
            </a:pPr>
            <a:r>
              <a:rPr b="0" i="0" lang="en-US" sz="27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Announce Incident</a:t>
            </a:r>
            <a:endParaRPr b="0" i="0" sz="1300" u="none" cap="none" strike="noStrike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”This morning we experienced 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magnitude 7.4 earthquake . . . </a:t>
            </a:r>
            <a:r>
              <a:rPr i="1" lang="en-US" sz="2800">
                <a:solidFill>
                  <a:srgbClr val="292929"/>
                </a:solidFill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 txBox="1"/>
          <p:nvPr/>
        </p:nvSpPr>
        <p:spPr>
          <a:xfrm>
            <a:off x="1763959" y="158735"/>
            <a:ext cx="9931101" cy="619964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 &amp;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/>
          <p:nvPr/>
        </p:nvSpPr>
        <p:spPr>
          <a:xfrm flipH="1" rot="10800000">
            <a:off x="1199492" y="948670"/>
            <a:ext cx="10742522" cy="61557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BA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000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617383" y="1010223"/>
            <a:ext cx="12065400" cy="81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lang="en-US" sz="2800">
                <a:solidFill>
                  <a:srgbClr val="292929"/>
                </a:solidFill>
              </a:rPr>
              <a:t>are happy to </a:t>
            </a:r>
            <a:r>
              <a:rPr b="0" i="0" lang="en-US" sz="28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answer your questions</a:t>
            </a:r>
            <a:r>
              <a:rPr lang="en-US" sz="2800">
                <a:solidFill>
                  <a:srgbClr val="292929"/>
                </a:solidFill>
              </a:rPr>
              <a:t>!</a:t>
            </a:r>
            <a:endParaRPr sz="2800">
              <a:solidFill>
                <a:srgbClr val="292929"/>
              </a:solidFill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Please post your questions </a:t>
            </a:r>
            <a:r>
              <a:rPr lang="en-US" sz="2800">
                <a:solidFill>
                  <a:srgbClr val="292929"/>
                </a:solidFill>
              </a:rPr>
              <a:t>in</a:t>
            </a:r>
            <a:r>
              <a:rPr b="0" i="0" lang="en-US" sz="2800" u="none" cap="none" strike="noStrik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 the chat room.</a:t>
            </a:r>
            <a:endParaRPr b="0" i="0" sz="3800" u="none" cap="none" strike="noStrike">
              <a:solidFill>
                <a:srgbClr val="09090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7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rPr>
              <a:t>   	</a:t>
            </a:r>
            <a:endParaRPr i="0" sz="26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7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835C3"/>
              </a:buClr>
              <a:buSzPts val="2000"/>
              <a:buFont typeface="Arial"/>
              <a:buNone/>
            </a:pPr>
            <a:r>
              <a:rPr i="0" lang="en-US" sz="2000" u="none" cap="none" strike="noStrike">
                <a:solidFill>
                  <a:srgbClr val="0835C3"/>
                </a:solidFill>
              </a:rPr>
              <a:t>							</a:t>
            </a:r>
            <a:endParaRPr i="0" sz="2100" u="none" cap="none" strike="noStrike">
              <a:solidFill>
                <a:srgbClr val="072B5B"/>
              </a:solidFill>
            </a:endParaRPr>
          </a:p>
          <a:p>
            <a:pPr indent="0" lvl="7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835C3"/>
              </a:buClr>
              <a:buSzPts val="2000"/>
              <a:buFont typeface="Arial"/>
              <a:buNone/>
            </a:pPr>
            <a:r>
              <a:rPr lang="en-US" sz="2100">
                <a:solidFill>
                  <a:srgbClr val="072B5B"/>
                </a:solidFill>
              </a:rPr>
              <a:t>								Joe Becerra</a:t>
            </a:r>
            <a:endParaRPr sz="2100">
              <a:solidFill>
                <a:srgbClr val="072B5B"/>
              </a:solidFill>
            </a:endParaRPr>
          </a:p>
          <a:p>
            <a:pPr indent="0" lvl="7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i="0" lang="en-US" sz="2100" u="none" cap="none" strike="noStrike">
                <a:solidFill>
                  <a:srgbClr val="072B5B"/>
                </a:solidFill>
              </a:rPr>
              <a:t>   	  							Beth Bhatnagar</a:t>
            </a:r>
            <a:endParaRPr i="0" sz="2100" u="none" cap="none" strike="noStrike">
              <a:solidFill>
                <a:srgbClr val="072B5B"/>
              </a:solidFill>
            </a:endParaRPr>
          </a:p>
          <a:p>
            <a:pPr indent="0" lvl="7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lang="en-US" sz="2100">
                <a:solidFill>
                  <a:srgbClr val="072B5B"/>
                </a:solidFill>
              </a:rPr>
              <a:t>								Holly Daley</a:t>
            </a:r>
            <a:endParaRPr sz="2100">
              <a:solidFill>
                <a:srgbClr val="072B5B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i="0" lang="en-US" sz="2100" u="none" cap="none" strike="noStrike">
                <a:solidFill>
                  <a:srgbClr val="072B5B"/>
                </a:solidFill>
              </a:rPr>
              <a:t>   	  							David Harris</a:t>
            </a:r>
            <a:endParaRPr i="0" sz="2600" u="none" cap="none" strike="noStrike">
              <a:solidFill>
                <a:srgbClr val="FDFDF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i="0" lang="en-US" sz="2100" u="none" cap="none" strike="noStrike">
                <a:solidFill>
                  <a:srgbClr val="072B5B"/>
                </a:solidFill>
              </a:rPr>
              <a:t>   	  							</a:t>
            </a:r>
            <a:r>
              <a:rPr lang="en-US" sz="2100">
                <a:solidFill>
                  <a:srgbClr val="072B5B"/>
                </a:solidFill>
              </a:rPr>
              <a:t>Anne Hinckle</a:t>
            </a:r>
            <a:endParaRPr sz="2100">
              <a:solidFill>
                <a:srgbClr val="072B5B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lang="en-US" sz="2100">
                <a:solidFill>
                  <a:srgbClr val="072B5B"/>
                </a:solidFill>
              </a:rPr>
              <a:t>								Rik Kasuga</a:t>
            </a:r>
            <a:endParaRPr sz="2100">
              <a:solidFill>
                <a:srgbClr val="072B5B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lang="en-US" sz="2100">
                <a:solidFill>
                  <a:srgbClr val="072B5B"/>
                </a:solidFill>
              </a:rPr>
              <a:t>								Dee Kumar</a:t>
            </a:r>
            <a:endParaRPr sz="2100">
              <a:solidFill>
                <a:srgbClr val="072B5B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lang="en-US" sz="2100">
                <a:solidFill>
                  <a:srgbClr val="072B5B"/>
                </a:solidFill>
              </a:rPr>
              <a:t>								Terry Nagel</a:t>
            </a:r>
            <a:endParaRPr sz="2100">
              <a:solidFill>
                <a:srgbClr val="072B5B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i="0" lang="en-US" sz="2100" u="none" cap="none" strike="noStrike">
                <a:solidFill>
                  <a:srgbClr val="072B5B"/>
                </a:solidFill>
              </a:rPr>
              <a:t>                                                 Valerie Tucker</a:t>
            </a:r>
            <a:endParaRPr i="0" sz="2100" u="none" cap="none" strike="noStrike">
              <a:solidFill>
                <a:srgbClr val="072B5B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rgbClr val="072B5B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i="0" lang="en-US" sz="2100" u="none" cap="none" strike="noStrike">
                <a:solidFill>
                  <a:srgbClr val="072B5B"/>
                </a:solidFill>
              </a:rPr>
              <a:t>	</a:t>
            </a:r>
            <a:r>
              <a:rPr i="0" lang="en-US" sz="2600" u="none" cap="none" strike="noStrike">
                <a:solidFill>
                  <a:srgbClr val="2A2A2A"/>
                </a:solidFill>
              </a:rPr>
              <a:t>			  				</a:t>
            </a:r>
            <a:r>
              <a:rPr i="0" lang="en-US" sz="2300" u="none" cap="none" strike="noStrike">
                <a:solidFill>
                  <a:srgbClr val="0000FF"/>
                </a:solidFill>
              </a:rPr>
              <a:t>BurlingameNetwork.org</a:t>
            </a:r>
            <a:endParaRPr i="0" sz="2300" u="none" cap="none" strike="noStrike">
              <a:solidFill>
                <a:srgbClr val="0000FF"/>
              </a:solidFill>
            </a:endParaRPr>
          </a:p>
          <a:p>
            <a:pPr indent="0" lvl="8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100"/>
              <a:buFont typeface="Arial"/>
              <a:buNone/>
            </a:pPr>
            <a:r>
              <a:rPr lang="en-US" sz="2300">
                <a:solidFill>
                  <a:srgbClr val="0000FF"/>
                </a:solidFill>
              </a:rPr>
              <a:t>								info@BurlingameNetwork.org</a:t>
            </a:r>
            <a:endParaRPr sz="2300">
              <a:solidFill>
                <a:srgbClr val="0000FF"/>
              </a:solidFill>
            </a:endParaRPr>
          </a:p>
          <a:p>
            <a:pPr indent="0" lvl="8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2400"/>
              <a:buFont typeface="Arial"/>
              <a:buNone/>
            </a:pPr>
            <a:r>
              <a:t/>
            </a:r>
            <a:endParaRPr i="1" sz="2400" u="none" cap="none" strike="noStrike">
              <a:solidFill>
                <a:srgbClr val="FDFDF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8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200"/>
              <a:buFont typeface="Arial"/>
              <a:buNone/>
            </a:pPr>
            <a:r>
              <a:rPr i="1" lang="en-US" sz="3200" u="none" cap="none" strike="noStrike">
                <a:solidFill>
                  <a:srgbClr val="072B5B"/>
                </a:solidFill>
              </a:rPr>
              <a:t>Thank You</a:t>
            </a:r>
            <a:endParaRPr i="1" sz="2600" u="none" cap="none" strike="noStrike">
              <a:solidFill>
                <a:srgbClr val="FDFDF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8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i="1" lang="en-US" sz="2800" u="none" cap="none" strike="noStrike">
                <a:solidFill>
                  <a:srgbClr val="072B5B"/>
                </a:solidFill>
              </a:rPr>
              <a:t>for making Burlingame a resilient community!</a:t>
            </a:r>
            <a:endParaRPr i="1" sz="2600" u="none" cap="none" strike="noStrike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C1D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/>
        </p:nvSpPr>
        <p:spPr>
          <a:xfrm>
            <a:off x="244325" y="196725"/>
            <a:ext cx="12700800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0" i="0" lang="en-US" sz="26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Blocks all over town will run the drill simultaneously</a:t>
            </a:r>
            <a:endParaRPr b="0" i="0" sz="2600" u="none" cap="none" strike="noStrike">
              <a:solidFill>
                <a:srgbClr val="072B5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lang="en-US" sz="2000">
                <a:solidFill>
                  <a:srgbClr val="072B5B"/>
                </a:solidFill>
              </a:rPr>
              <a:t>Saturday morning October 8, 9-10:30am</a:t>
            </a:r>
            <a:endParaRPr sz="2000">
              <a:solidFill>
                <a:srgbClr val="072B5B"/>
              </a:solidFill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508091" y="1627275"/>
            <a:ext cx="9405723" cy="498842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rPr b="0" baseline="30000" i="0" lang="en-US" sz="24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6419012" y="4707523"/>
            <a:ext cx="166773" cy="488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rPr b="0" baseline="30000" i="0" lang="en-US" sz="24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1329499" y="2182920"/>
            <a:ext cx="10854288" cy="498842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rPr b="0" baseline="30000" i="0" lang="en-US" sz="2400" u="none" cap="none" strike="noStrike">
                <a:solidFill>
                  <a:srgbClr val="5B58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5" id="95" name="Google Shape;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34" y="838639"/>
            <a:ext cx="13004802" cy="841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/>
          <p:nvPr/>
        </p:nvSpPr>
        <p:spPr>
          <a:xfrm>
            <a:off x="485772" y="1493998"/>
            <a:ext cx="12244800" cy="7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-513972" lvl="0" marL="5139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✔️</a:t>
            </a:r>
            <a:r>
              <a:rPr b="1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Attend tonight’s Drill Walk-Through  </a:t>
            </a:r>
            <a:endParaRPr b="0" i="0" sz="2600" u="none" cap="none" strike="noStrike">
              <a:solidFill>
                <a:srgbClr val="5B585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13972" lvl="0" marL="5139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AutoNum type="arabicPeriod"/>
            </a:pP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Recruit neighbors</a:t>
            </a:r>
            <a:r>
              <a:rPr lang="en-US" sz="2600">
                <a:solidFill>
                  <a:srgbClr val="506980"/>
                </a:solidFill>
              </a:rPr>
              <a:t> </a:t>
            </a:r>
            <a:r>
              <a:rPr lang="en-US" sz="2200">
                <a:solidFill>
                  <a:srgbClr val="666666"/>
                </a:solidFill>
              </a:rPr>
              <a:t>(we have tools to help: sample flyers, emails, lawn signs)</a:t>
            </a:r>
            <a:endParaRPr b="0" i="0" sz="1800" u="none" cap="none" strike="noStrik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13971" lvl="0" marL="51397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AutoNum type="arabicPeriod"/>
            </a:pP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Your Drill Kit - review materials 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300">
                <a:solidFill>
                  <a:srgbClr val="506980"/>
                </a:solidFill>
              </a:rPr>
              <a:t>new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 Kit</a:t>
            </a:r>
            <a:r>
              <a:rPr lang="en-US" sz="2300">
                <a:solidFill>
                  <a:srgbClr val="506980"/>
                </a:solidFill>
              </a:rPr>
              <a:t>, or 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Refresh Kit</a:t>
            </a:r>
            <a:r>
              <a:rPr lang="en-US" sz="2300">
                <a:solidFill>
                  <a:srgbClr val="506980"/>
                </a:solidFill>
              </a:rPr>
              <a:t>, this includes 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step-by-step directions,</a:t>
            </a:r>
            <a:r>
              <a:rPr lang="en-US" sz="2300">
                <a:solidFill>
                  <a:srgbClr val="506980"/>
                </a:solidFill>
              </a:rPr>
              <a:t> 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scenari</a:t>
            </a:r>
            <a:r>
              <a:rPr lang="en-US" sz="2300">
                <a:solidFill>
                  <a:srgbClr val="506980"/>
                </a:solidFill>
              </a:rPr>
              <a:t>os you can choose, a script and more!)</a:t>
            </a:r>
            <a:endParaRPr sz="2600">
              <a:solidFill>
                <a:srgbClr val="002060"/>
              </a:solidFill>
            </a:endParaRPr>
          </a:p>
          <a:p>
            <a:pPr indent="-513972" lvl="0" marL="5139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AutoNum type="arabicPeriod"/>
            </a:pP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Continue recruiting neighbors </a:t>
            </a:r>
            <a:r>
              <a:rPr b="0" i="0" lang="en-US" sz="26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drill needs 8 people minimum)</a:t>
            </a:r>
            <a:endParaRPr b="0" i="1" sz="1900" u="none" cap="none" strike="noStrike">
              <a:solidFill>
                <a:srgbClr val="5069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13972" lvl="0" marL="5139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AutoNum type="arabicPeriod"/>
            </a:pP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 your key roles</a:t>
            </a: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en-US" sz="23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Incident Commander, Communications Lead</a:t>
            </a:r>
            <a:endParaRPr b="0" i="0" sz="3800" u="none" cap="none" strike="noStrike">
              <a:solidFill>
                <a:srgbClr val="5069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13972" lvl="0" marL="51397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AutoNum type="arabicPeriod"/>
            </a:pP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Send reminder email to your neighbors </a:t>
            </a:r>
            <a:r>
              <a:rPr b="0" i="0" lang="en-US" sz="2300" u="none" cap="none" strike="noStrike">
                <a:solidFill>
                  <a:srgbClr val="506980"/>
                </a:solidFill>
                <a:latin typeface="Arial"/>
                <a:ea typeface="Arial"/>
                <a:cs typeface="Arial"/>
                <a:sym typeface="Arial"/>
              </a:rPr>
              <a:t>(1-2 days before)</a:t>
            </a:r>
            <a:endParaRPr b="0" i="0" sz="3800" u="none" cap="none" strike="noStrike">
              <a:solidFill>
                <a:srgbClr val="5069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01271" lvl="0" marL="51397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AutoNum type="arabicPeriod"/>
            </a:pP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Drill Day!  Plant scenario flags, set </a:t>
            </a:r>
            <a:r>
              <a:rPr lang="en-US" sz="2600">
                <a:solidFill>
                  <a:srgbClr val="002060"/>
                </a:solidFill>
              </a:rPr>
              <a:t>up </a:t>
            </a: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Incident Command post.</a:t>
            </a:r>
            <a:endParaRPr sz="2600">
              <a:solidFill>
                <a:srgbClr val="002060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2060"/>
              </a:solidFill>
            </a:endParaRPr>
          </a:p>
          <a:p>
            <a:pPr indent="457200" lvl="0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BA"/>
                </a:solidFill>
              </a:rPr>
              <a:t>BurlingameNetwork.org</a:t>
            </a:r>
            <a:endParaRPr b="1" sz="2400">
              <a:solidFill>
                <a:srgbClr val="0000BA"/>
              </a:solidFill>
            </a:endParaRPr>
          </a:p>
          <a:p>
            <a:pPr indent="457200" lvl="0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BA"/>
                </a:solidFill>
              </a:rPr>
              <a:t>&gt; Resources tab </a:t>
            </a:r>
            <a:endParaRPr b="1" sz="2400">
              <a:solidFill>
                <a:srgbClr val="0000BA"/>
              </a:solidFill>
            </a:endParaRPr>
          </a:p>
          <a:p>
            <a:pPr indent="457200" lvl="0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BA"/>
                </a:solidFill>
              </a:rPr>
              <a:t>&gt; Drill Materials tab</a:t>
            </a:r>
            <a:endParaRPr b="1" sz="2400">
              <a:solidFill>
                <a:srgbClr val="0000BA"/>
              </a:solidFill>
            </a:endParaRPr>
          </a:p>
          <a:p>
            <a:pPr indent="457200" lvl="0" marL="4572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BA"/>
                </a:solidFill>
              </a:rPr>
              <a:t>&gt; Drill Lead Resources</a:t>
            </a:r>
            <a:endParaRPr b="1" sz="2400">
              <a:solidFill>
                <a:srgbClr val="0000BA"/>
              </a:solidFill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380000" y="1"/>
            <a:ext cx="12244800" cy="12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32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Drill Prep in 7 Easy Steps!</a:t>
            </a:r>
            <a:endParaRPr b="0" i="0" sz="5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0" i="0" lang="en-US" sz="27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1-2 weeks before the Exercise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379998" y="1351194"/>
            <a:ext cx="12043200" cy="45600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C1D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/>
        </p:nvSpPr>
        <p:spPr>
          <a:xfrm>
            <a:off x="535550" y="149650"/>
            <a:ext cx="11898000" cy="14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600"/>
              <a:buFont typeface="Arial"/>
              <a:buNone/>
            </a:pPr>
            <a:r>
              <a:rPr b="0" i="0" lang="en-US" sz="34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2. Recruit neighbors</a:t>
            </a:r>
            <a:r>
              <a:rPr b="0" i="0" lang="en-US" sz="36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5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0" i="0" lang="en-US" sz="26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Tools to help you promote the drill on your Block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0" i="0" lang="en-US" sz="26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A minimum of 8 participants are needed to hold a drill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390400" y="1878396"/>
            <a:ext cx="12043200" cy="189600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age1image2496.png"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9950" y="2251001"/>
            <a:ext cx="3082772" cy="391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8-08-02 at 4.16.58 PM.png" id="110" name="Google Shape;11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7174" y="2309050"/>
            <a:ext cx="3824501" cy="379680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6"/>
          <p:cNvSpPr txBox="1"/>
          <p:nvPr/>
        </p:nvSpPr>
        <p:spPr>
          <a:xfrm>
            <a:off x="10109751" y="2309050"/>
            <a:ext cx="2323800" cy="3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74E13"/>
                </a:solidFill>
              </a:rPr>
              <a:t>Sample</a:t>
            </a:r>
            <a:r>
              <a:rPr i="0" lang="en-US" sz="2400" cap="none" strike="noStrike">
                <a:solidFill>
                  <a:srgbClr val="274E13"/>
                </a:solidFill>
              </a:rPr>
              <a:t> Flyers</a:t>
            </a:r>
            <a:endParaRPr i="0" sz="1400" cap="none" strike="noStrike">
              <a:solidFill>
                <a:srgbClr val="274E1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t/>
            </a:r>
            <a:endParaRPr i="0" sz="2400" cap="none" strike="noStrike">
              <a:solidFill>
                <a:srgbClr val="274E1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t/>
            </a:r>
            <a:endParaRPr i="0" sz="2400" cap="none" strike="noStrike">
              <a:solidFill>
                <a:srgbClr val="274E1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rPr i="0" lang="en-US" sz="2400" cap="none" strike="noStrike">
                <a:solidFill>
                  <a:srgbClr val="274E13"/>
                </a:solidFill>
              </a:rPr>
              <a:t>S</a:t>
            </a:r>
            <a:r>
              <a:rPr lang="en-US" sz="2400">
                <a:solidFill>
                  <a:srgbClr val="274E13"/>
                </a:solidFill>
              </a:rPr>
              <a:t>ample</a:t>
            </a:r>
            <a:r>
              <a:rPr i="0" lang="en-US" sz="2400" cap="none" strike="noStrike">
                <a:solidFill>
                  <a:srgbClr val="274E13"/>
                </a:solidFill>
              </a:rPr>
              <a:t> Email </a:t>
            </a:r>
            <a:r>
              <a:rPr lang="en-US" sz="2400">
                <a:solidFill>
                  <a:srgbClr val="274E13"/>
                </a:solidFill>
              </a:rPr>
              <a:t>reminder </a:t>
            </a:r>
            <a:r>
              <a:rPr lang="en-US" sz="1900">
                <a:solidFill>
                  <a:srgbClr val="274E13"/>
                </a:solidFill>
              </a:rPr>
              <a:t>(includes asking neighbors to arrive a bit early at 8:45)</a:t>
            </a:r>
            <a:endParaRPr i="0" sz="1900" cap="none" strike="noStrike">
              <a:solidFill>
                <a:srgbClr val="274E1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274E1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274E13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74E13"/>
                </a:solidFill>
              </a:rPr>
              <a:t>Lawn Signs</a:t>
            </a:r>
            <a:endParaRPr sz="2400">
              <a:solidFill>
                <a:srgbClr val="274E13"/>
              </a:solidFill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11130591" y="2613897"/>
            <a:ext cx="1302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F02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928150" y="6773775"/>
            <a:ext cx="55686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0000B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BurlingameNetwork.org</a:t>
            </a:r>
            <a:endParaRPr b="1" i="0" sz="2400" u="none" cap="none" strike="noStrike">
              <a:solidFill>
                <a:srgbClr val="0000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lang="en-US" sz="2400">
                <a:solidFill>
                  <a:srgbClr val="0000B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&gt;Resources tab</a:t>
            </a:r>
            <a:endParaRPr b="1" sz="2400">
              <a:solidFill>
                <a:srgbClr val="0000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lang="en-US" sz="2400">
                <a:solidFill>
                  <a:srgbClr val="0000B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&gt;Drill Materials tab</a:t>
            </a:r>
            <a:endParaRPr b="1" sz="2400">
              <a:solidFill>
                <a:srgbClr val="0000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lang="en-US" sz="2400">
                <a:solidFill>
                  <a:srgbClr val="0000B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 Drill Lead Resources</a:t>
            </a:r>
            <a:endParaRPr b="1" sz="2400">
              <a:solidFill>
                <a:srgbClr val="0000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C1D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7370cd757_0_1"/>
          <p:cNvSpPr txBox="1"/>
          <p:nvPr/>
        </p:nvSpPr>
        <p:spPr>
          <a:xfrm>
            <a:off x="535550" y="149650"/>
            <a:ext cx="118980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157370cd757_0_1"/>
          <p:cNvSpPr/>
          <p:nvPr/>
        </p:nvSpPr>
        <p:spPr>
          <a:xfrm>
            <a:off x="462950" y="1282922"/>
            <a:ext cx="12043200" cy="129000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" name="Google Shape;120;g157370cd757_0_1"/>
          <p:cNvSpPr txBox="1"/>
          <p:nvPr/>
        </p:nvSpPr>
        <p:spPr>
          <a:xfrm>
            <a:off x="0" y="0"/>
            <a:ext cx="12320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0090"/>
                </a:solidFill>
              </a:rPr>
              <a:t>  </a:t>
            </a:r>
            <a:r>
              <a:rPr lang="en-US" sz="3200">
                <a:solidFill>
                  <a:srgbClr val="000090"/>
                </a:solidFill>
              </a:rPr>
              <a:t>Recruit neighbors  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Tools to help you promote your block drill on </a:t>
            </a:r>
            <a:r>
              <a:rPr b="1" lang="en-US" sz="2800">
                <a:solidFill>
                  <a:schemeClr val="lt1"/>
                </a:solidFill>
              </a:rPr>
              <a:t>BurlingameNetwork.org</a:t>
            </a:r>
            <a:endParaRPr/>
          </a:p>
        </p:txBody>
      </p:sp>
      <p:pic>
        <p:nvPicPr>
          <p:cNvPr id="121" name="Google Shape;121;g157370cd757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50" y="1586650"/>
            <a:ext cx="9364600" cy="7797675"/>
          </a:xfrm>
          <a:prstGeom prst="rect">
            <a:avLst/>
          </a:prstGeom>
          <a:noFill/>
          <a:ln cap="flat" cmpd="sng" w="19050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g157370cd757_0_1"/>
          <p:cNvSpPr txBox="1"/>
          <p:nvPr/>
        </p:nvSpPr>
        <p:spPr>
          <a:xfrm>
            <a:off x="9322525" y="3355200"/>
            <a:ext cx="3590100" cy="1210800"/>
          </a:xfrm>
          <a:prstGeom prst="rect">
            <a:avLst/>
          </a:prstGeom>
          <a:solidFill>
            <a:srgbClr val="FCE5CD"/>
          </a:solidFill>
          <a:ln cap="flat" cmpd="sng" w="38100">
            <a:solidFill>
              <a:srgbClr val="0A44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lang="en-US" sz="1800">
                <a:solidFill>
                  <a:srgbClr val="0A44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b="1" lang="en-US" sz="1800" u="none" cap="none" strike="noStrike">
                <a:solidFill>
                  <a:srgbClr val="0A44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BurlingameNetwork.org</a:t>
            </a:r>
            <a:endParaRPr b="1" sz="1800" u="none" cap="none" strike="noStrike">
              <a:solidFill>
                <a:srgbClr val="0A445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lang="en-US" sz="1800">
                <a:solidFill>
                  <a:srgbClr val="0A44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</a:t>
            </a:r>
            <a:r>
              <a:rPr b="1" lang="en-US" sz="1800">
                <a:solidFill>
                  <a:srgbClr val="0A44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&gt;Resources tab</a:t>
            </a:r>
            <a:endParaRPr b="1" sz="1800">
              <a:solidFill>
                <a:srgbClr val="0A445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lang="en-US" sz="1800">
                <a:solidFill>
                  <a:srgbClr val="0A44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&gt;Drill Materials tab</a:t>
            </a:r>
            <a:endParaRPr b="1" sz="1800">
              <a:solidFill>
                <a:srgbClr val="0A445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Helvetica Neue"/>
              <a:buNone/>
            </a:pPr>
            <a:r>
              <a:rPr b="1" lang="en-US" sz="1800">
                <a:solidFill>
                  <a:srgbClr val="0A44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&gt; Drill Lead Resources</a:t>
            </a:r>
            <a:endParaRPr b="1" sz="1800">
              <a:solidFill>
                <a:srgbClr val="0A445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g157370cd757_0_1"/>
          <p:cNvSpPr/>
          <p:nvPr/>
        </p:nvSpPr>
        <p:spPr>
          <a:xfrm>
            <a:off x="6431678" y="2120425"/>
            <a:ext cx="822900" cy="420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/>
        </p:nvSpPr>
        <p:spPr>
          <a:xfrm>
            <a:off x="2310788" y="292099"/>
            <a:ext cx="87846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000090"/>
                </a:solidFill>
              </a:rPr>
              <a:t>Mock Drill 8-Minute Video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582100" y="1169823"/>
            <a:ext cx="11851500" cy="111000"/>
          </a:xfrm>
          <a:prstGeom prst="rect">
            <a:avLst/>
          </a:prstGeom>
          <a:solidFill>
            <a:srgbClr val="072B5B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854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Montero_Leslie-McQuaide-logs-incidents_John-McQ…rhood-leads..jpg"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5325" y="2994725"/>
            <a:ext cx="6561950" cy="455102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" name="Google Shape;131;p5"/>
          <p:cNvSpPr txBox="1"/>
          <p:nvPr/>
        </p:nvSpPr>
        <p:spPr>
          <a:xfrm>
            <a:off x="2133100" y="1561475"/>
            <a:ext cx="84021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D8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D81"/>
              </a:buClr>
              <a:buSzPts val="3200"/>
              <a:buFont typeface="Arial"/>
              <a:buNone/>
            </a:pPr>
            <a:r>
              <a:rPr lang="en-US" sz="3200" u="sng">
                <a:solidFill>
                  <a:schemeClr val="hlink"/>
                </a:solidFill>
                <a:hlinkClick r:id="rId4"/>
              </a:rPr>
              <a:t>Let’s see </a:t>
            </a:r>
            <a:r>
              <a:rPr b="0" i="0" lang="en-US" sz="3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how a drill will play out!</a:t>
            </a:r>
            <a:endParaRPr b="0" i="0" sz="3200" u="none" cap="none" strike="noStrike">
              <a:solidFill>
                <a:srgbClr val="0A3D8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D8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A3D8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8"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724" y="1922353"/>
            <a:ext cx="8722578" cy="5908891"/>
          </a:xfrm>
          <a:prstGeom prst="rect">
            <a:avLst/>
          </a:prstGeom>
          <a:noFill/>
          <a:ln cap="flat" cmpd="sng" w="38100">
            <a:solidFill>
              <a:srgbClr val="FFFEB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" name="Google Shape;137;p9"/>
          <p:cNvSpPr txBox="1"/>
          <p:nvPr/>
        </p:nvSpPr>
        <p:spPr>
          <a:xfrm>
            <a:off x="218724" y="134148"/>
            <a:ext cx="11631901" cy="22473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200" lIns="72200" spcFirstLastPara="1" rIns="72200" wrap="square" tIns="722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Your Drill Kit-in-a-Box</a:t>
            </a:r>
            <a:endParaRPr b="0" i="0" sz="24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Kit + Lawn Sign + Radio delivered to Leads this week.</a:t>
            </a:r>
            <a:endParaRPr b="0" i="0" sz="31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Short Stack"/>
              <a:buNone/>
            </a:pPr>
            <a:r>
              <a:t/>
            </a:r>
            <a:endParaRPr b="0" i="0" sz="31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9"/>
          <p:cNvSpPr txBox="1"/>
          <p:nvPr/>
        </p:nvSpPr>
        <p:spPr>
          <a:xfrm>
            <a:off x="9162288" y="947559"/>
            <a:ext cx="3842513" cy="7609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Your </a:t>
            </a:r>
            <a:r>
              <a:rPr b="0" i="0" lang="en-US" sz="24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Drill Kit-in-a-Box </a:t>
            </a: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contains all needed materials, which we will review tonight: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Poppins"/>
              <a:buNone/>
            </a:pPr>
            <a:r>
              <a:t/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Directions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Charts and Forms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Scenarios/Flags</a:t>
            </a:r>
            <a:endParaRPr b="0" i="0" sz="2400" u="none" cap="none" strike="noStrike">
              <a:solidFill>
                <a:srgbClr val="5B58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6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+ more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258" lvl="0" marL="34265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Drill Refresh Kits</a:t>
            </a:r>
            <a:endParaRPr b="0" i="0" sz="24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If you have run the drill before, you will receive a Drill Refresh kit which replaces items you used</a:t>
            </a:r>
            <a:endParaRPr b="0" i="0" sz="24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up last time.</a:t>
            </a:r>
            <a:endParaRPr b="0" i="0" sz="24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Drill Kit-in-a-Cache</a:t>
            </a:r>
            <a:endParaRPr b="0" i="0" sz="2400" u="none" cap="none" strike="noStrike">
              <a:solidFill>
                <a:srgbClr val="29292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2A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E2C2A"/>
                </a:solidFill>
                <a:latin typeface="Arial"/>
                <a:ea typeface="Arial"/>
                <a:cs typeface="Arial"/>
                <a:sym typeface="Arial"/>
              </a:rPr>
              <a:t>If your block has a Cache, it contains all Drill materials within the duffle bags.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9"/>
          <p:cNvSpPr txBox="1"/>
          <p:nvPr/>
        </p:nvSpPr>
        <p:spPr>
          <a:xfrm>
            <a:off x="402335" y="7964784"/>
            <a:ext cx="81918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23F"/>
              </a:buClr>
              <a:buSzPts val="20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BDD4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/>
          <p:nvPr/>
        </p:nvSpPr>
        <p:spPr>
          <a:xfrm>
            <a:off x="310896" y="169714"/>
            <a:ext cx="12417600" cy="18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800"/>
              <a:buFont typeface="Arial"/>
              <a:buNone/>
            </a:pPr>
            <a:r>
              <a:rPr b="1" i="0" lang="en-US" sz="2800" u="sng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BNN’s Emergency Cache Program</a:t>
            </a:r>
            <a:endParaRPr b="0" i="0" sz="5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600"/>
              <a:buFont typeface="Arial"/>
              <a:buNone/>
            </a:pP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Active blocks can apply for a Cache filled with tools and equipment, valued at</a:t>
            </a:r>
            <a:r>
              <a:rPr lang="en-US" sz="2400">
                <a:solidFill>
                  <a:srgbClr val="072B5B"/>
                </a:solidFill>
              </a:rPr>
              <a:t> over $6</a:t>
            </a:r>
            <a:r>
              <a:rPr b="0" i="0" lang="en-US" sz="24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00, to store in their neighborhood for use in a real emergency.</a:t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2B5B"/>
              </a:buClr>
              <a:buSzPts val="2500"/>
              <a:buFont typeface="Arial"/>
              <a:buNone/>
            </a:pPr>
            <a:r>
              <a:rPr b="0" i="0" lang="en-US" sz="2300" u="none" cap="none" strike="noStrike">
                <a:solidFill>
                  <a:srgbClr val="072B5B"/>
                </a:solidFill>
                <a:latin typeface="Arial"/>
                <a:ea typeface="Arial"/>
                <a:cs typeface="Arial"/>
                <a:sym typeface="Arial"/>
              </a:rPr>
              <a:t>Caches also contain Drill Kit materials, for your use in the Drill or real emergency.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18-08-04 at 8.27.49 PM.png" id="145" name="Google Shape;1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214" y="2488282"/>
            <a:ext cx="3069136" cy="566923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18-08-04 at 8.30.16 PM.png" id="146" name="Google Shape;14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7074" y="5322899"/>
            <a:ext cx="3449144" cy="2607147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18-08-04 at 8.30.45 PM.png" id="147" name="Google Shape;14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87074" y="2472021"/>
            <a:ext cx="3449144" cy="260602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18-08-04 at 8.30.36 PM.png" id="148" name="Google Shape;14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12984" y="2472021"/>
            <a:ext cx="3447332" cy="2597306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18-08-04 at 8.30.26 PM.png" id="149" name="Google Shape;14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21344" y="5322899"/>
            <a:ext cx="3438972" cy="260957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